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3"/>
  </p:sldMasterIdLst>
  <p:notesMasterIdLst>
    <p:notesMasterId r:id="rId37"/>
  </p:notesMasterIdLst>
  <p:handoutMasterIdLst>
    <p:handoutMasterId r:id="rId38"/>
  </p:handoutMasterIdLst>
  <p:sldIdLst>
    <p:sldId id="257" r:id="rId4"/>
    <p:sldId id="280" r:id="rId5"/>
    <p:sldId id="322" r:id="rId6"/>
    <p:sldId id="323" r:id="rId7"/>
    <p:sldId id="324" r:id="rId8"/>
    <p:sldId id="325" r:id="rId9"/>
    <p:sldId id="259" r:id="rId10"/>
    <p:sldId id="276" r:id="rId11"/>
    <p:sldId id="277" r:id="rId12"/>
    <p:sldId id="278" r:id="rId13"/>
    <p:sldId id="285" r:id="rId14"/>
    <p:sldId id="291" r:id="rId15"/>
    <p:sldId id="268" r:id="rId16"/>
    <p:sldId id="303" r:id="rId17"/>
    <p:sldId id="305" r:id="rId18"/>
    <p:sldId id="306" r:id="rId19"/>
    <p:sldId id="314" r:id="rId20"/>
    <p:sldId id="330" r:id="rId21"/>
    <p:sldId id="313" r:id="rId22"/>
    <p:sldId id="326" r:id="rId23"/>
    <p:sldId id="317" r:id="rId24"/>
    <p:sldId id="327" r:id="rId25"/>
    <p:sldId id="281" r:id="rId26"/>
    <p:sldId id="287" r:id="rId27"/>
    <p:sldId id="288" r:id="rId28"/>
    <p:sldId id="294" r:id="rId29"/>
    <p:sldId id="318" r:id="rId30"/>
    <p:sldId id="319" r:id="rId31"/>
    <p:sldId id="304" r:id="rId32"/>
    <p:sldId id="328" r:id="rId33"/>
    <p:sldId id="329" r:id="rId34"/>
    <p:sldId id="293" r:id="rId35"/>
    <p:sldId id="307" r:id="rId36"/>
  </p:sldIdLst>
  <p:sldSz cx="12192000" cy="6858000"/>
  <p:notesSz cx="6858000" cy="9144000"/>
  <p:embeddedFontLst>
    <p:embeddedFont>
      <p:font typeface="Aptos" panose="020B0004020202020204" pitchFamily="34" charset="0"/>
      <p:regular r:id="rId39"/>
    </p:embeddedFont>
    <p:embeddedFont>
      <p:font typeface="Arial Black" panose="020B0A04020102020204" pitchFamily="34" charset="0"/>
      <p:bold r:id="rId40"/>
    </p:embeddedFont>
    <p:embeddedFont>
      <p:font typeface="Calibri" panose="020F050202020403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Cocogoose" panose="020B0604020202020204" charset="0"/>
      <p:regular r:id="rId49"/>
    </p:embeddedFont>
    <p:embeddedFont>
      <p:font typeface="Congenial Black" panose="02000503040000020004" pitchFamily="2" charset="0"/>
      <p:bold r:id="rId50"/>
      <p:boldItalic r:id="rId51"/>
    </p:embeddedFont>
    <p:embeddedFont>
      <p:font typeface="Open Sans" panose="020B0606030504020204" pitchFamily="34" charset="0"/>
      <p:regular r:id="rId52"/>
      <p:bold r:id="rId53"/>
      <p:italic r:id="rId54"/>
      <p:boldItalic r:id="rId55"/>
    </p:embeddedFont>
    <p:embeddedFont>
      <p:font typeface="Open Sans SemiBold" panose="020B0706030804020204" pitchFamily="34" charset="0"/>
      <p:bold r:id="rId56"/>
      <p:boldItalic r:id="rId57"/>
    </p:embeddedFont>
    <p:embeddedFont>
      <p:font typeface="Open Sans SemiBold" panose="020B0706030804020204" pitchFamily="34" charset="0"/>
      <p:bold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BC114-D9FD-4486-8EF5-7A86C4159A20}" v="16" dt="2023-10-19T14:21:37.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5748"/>
  </p:normalViewPr>
  <p:slideViewPr>
    <p:cSldViewPr snapToGrid="0" snapToObjects="1">
      <p:cViewPr varScale="1">
        <p:scale>
          <a:sx n="82" d="100"/>
          <a:sy n="82" d="100"/>
        </p:scale>
        <p:origin x="696" y="58"/>
      </p:cViewPr>
      <p:guideLst/>
    </p:cSldViewPr>
  </p:slideViewPr>
  <p:notesTextViewPr>
    <p:cViewPr>
      <p:scale>
        <a:sx n="1" d="1"/>
        <a:sy n="1" d="1"/>
      </p:scale>
      <p:origin x="0" y="0"/>
    </p:cViewPr>
  </p:notesTextViewPr>
  <p:sorterViewPr>
    <p:cViewPr varScale="1">
      <p:scale>
        <a:sx n="100" d="100"/>
        <a:sy n="100" d="100"/>
      </p:scale>
      <p:origin x="0" y="-7459"/>
    </p:cViewPr>
  </p:sorterViewPr>
  <p:notesViewPr>
    <p:cSldViewPr snapToGrid="0" snapToObject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ADE8D1-14F6-E7E4-68CC-6CA454C1D0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321FCCF-6A75-31C3-AB46-3004E9CCE3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F77572-B32C-4268-BCA0-382B9CB62636}" type="datetimeFigureOut">
              <a:rPr lang="en-GB" smtClean="0"/>
              <a:t>19/10/2023</a:t>
            </a:fld>
            <a:endParaRPr lang="en-GB"/>
          </a:p>
        </p:txBody>
      </p:sp>
      <p:sp>
        <p:nvSpPr>
          <p:cNvPr id="4" name="Footer Placeholder 3">
            <a:extLst>
              <a:ext uri="{FF2B5EF4-FFF2-40B4-BE49-F238E27FC236}">
                <a16:creationId xmlns:a16="http://schemas.microsoft.com/office/drawing/2014/main" id="{F009D10B-A155-362A-7B4F-106C53A44B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11D8E78-530C-FC62-5A9C-A7B8DF9C1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2AD281-A20B-44F8-BE7A-2FEAF60EF4EB}" type="slidenum">
              <a:rPr lang="en-GB" smtClean="0"/>
              <a:t>‹#›</a:t>
            </a:fld>
            <a:endParaRPr lang="en-GB"/>
          </a:p>
        </p:txBody>
      </p:sp>
    </p:spTree>
    <p:extLst>
      <p:ext uri="{BB962C8B-B14F-4D97-AF65-F5344CB8AC3E}">
        <p14:creationId xmlns:p14="http://schemas.microsoft.com/office/powerpoint/2010/main" val="3182155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41C8C-FA97-4348-8289-A12C1B8455D8}"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3C149-CAEC-E849-A4A2-55D7DC0AB551}" type="slidenum">
              <a:rPr lang="en-US" smtClean="0"/>
              <a:t>‹#›</a:t>
            </a:fld>
            <a:endParaRPr lang="en-US"/>
          </a:p>
        </p:txBody>
      </p:sp>
    </p:spTree>
    <p:extLst>
      <p:ext uri="{BB962C8B-B14F-4D97-AF65-F5344CB8AC3E}">
        <p14:creationId xmlns:p14="http://schemas.microsoft.com/office/powerpoint/2010/main" val="2618545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1</a:t>
            </a:fld>
            <a:endParaRPr lang="en-US"/>
          </a:p>
        </p:txBody>
      </p:sp>
    </p:spTree>
    <p:extLst>
      <p:ext uri="{BB962C8B-B14F-4D97-AF65-F5344CB8AC3E}">
        <p14:creationId xmlns:p14="http://schemas.microsoft.com/office/powerpoint/2010/main" val="1217429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4559EE-D4C1-4138-9C20-2B485F568429}" type="slidenum">
              <a:rPr lang="en-GB" smtClean="0"/>
              <a:t>21</a:t>
            </a:fld>
            <a:endParaRPr lang="en-GB"/>
          </a:p>
        </p:txBody>
      </p:sp>
    </p:spTree>
    <p:extLst>
      <p:ext uri="{BB962C8B-B14F-4D97-AF65-F5344CB8AC3E}">
        <p14:creationId xmlns:p14="http://schemas.microsoft.com/office/powerpoint/2010/main" val="346227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4559EE-D4C1-4138-9C20-2B485F568429}" type="slidenum">
              <a:rPr lang="en-GB" smtClean="0"/>
              <a:t>22</a:t>
            </a:fld>
            <a:endParaRPr lang="en-GB"/>
          </a:p>
        </p:txBody>
      </p:sp>
    </p:spTree>
    <p:extLst>
      <p:ext uri="{BB962C8B-B14F-4D97-AF65-F5344CB8AC3E}">
        <p14:creationId xmlns:p14="http://schemas.microsoft.com/office/powerpoint/2010/main" val="594954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23</a:t>
            </a:fld>
            <a:endParaRPr lang="en-US"/>
          </a:p>
        </p:txBody>
      </p:sp>
    </p:spTree>
    <p:extLst>
      <p:ext uri="{BB962C8B-B14F-4D97-AF65-F5344CB8AC3E}">
        <p14:creationId xmlns:p14="http://schemas.microsoft.com/office/powerpoint/2010/main" val="2817389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27</a:t>
            </a:fld>
            <a:endParaRPr lang="en-US"/>
          </a:p>
        </p:txBody>
      </p:sp>
    </p:spTree>
    <p:extLst>
      <p:ext uri="{BB962C8B-B14F-4D97-AF65-F5344CB8AC3E}">
        <p14:creationId xmlns:p14="http://schemas.microsoft.com/office/powerpoint/2010/main" val="237677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28</a:t>
            </a:fld>
            <a:endParaRPr lang="en-US"/>
          </a:p>
        </p:txBody>
      </p:sp>
    </p:spTree>
    <p:extLst>
      <p:ext uri="{BB962C8B-B14F-4D97-AF65-F5344CB8AC3E}">
        <p14:creationId xmlns:p14="http://schemas.microsoft.com/office/powerpoint/2010/main" val="331580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33</a:t>
            </a:fld>
            <a:endParaRPr lang="en-US"/>
          </a:p>
        </p:txBody>
      </p:sp>
    </p:spTree>
    <p:extLst>
      <p:ext uri="{BB962C8B-B14F-4D97-AF65-F5344CB8AC3E}">
        <p14:creationId xmlns:p14="http://schemas.microsoft.com/office/powerpoint/2010/main" val="39715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7</a:t>
            </a:fld>
            <a:endParaRPr lang="en-US"/>
          </a:p>
        </p:txBody>
      </p:sp>
    </p:spTree>
    <p:extLst>
      <p:ext uri="{BB962C8B-B14F-4D97-AF65-F5344CB8AC3E}">
        <p14:creationId xmlns:p14="http://schemas.microsoft.com/office/powerpoint/2010/main" val="3646213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13</a:t>
            </a:fld>
            <a:endParaRPr lang="en-US"/>
          </a:p>
        </p:txBody>
      </p:sp>
    </p:spTree>
    <p:extLst>
      <p:ext uri="{BB962C8B-B14F-4D97-AF65-F5344CB8AC3E}">
        <p14:creationId xmlns:p14="http://schemas.microsoft.com/office/powerpoint/2010/main" val="197576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15</a:t>
            </a:fld>
            <a:endParaRPr lang="en-US"/>
          </a:p>
        </p:txBody>
      </p:sp>
    </p:spTree>
    <p:extLst>
      <p:ext uri="{BB962C8B-B14F-4D97-AF65-F5344CB8AC3E}">
        <p14:creationId xmlns:p14="http://schemas.microsoft.com/office/powerpoint/2010/main" val="120063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16</a:t>
            </a:fld>
            <a:endParaRPr lang="en-US"/>
          </a:p>
        </p:txBody>
      </p:sp>
    </p:spTree>
    <p:extLst>
      <p:ext uri="{BB962C8B-B14F-4D97-AF65-F5344CB8AC3E}">
        <p14:creationId xmlns:p14="http://schemas.microsoft.com/office/powerpoint/2010/main" val="290557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17</a:t>
            </a:fld>
            <a:endParaRPr lang="en-US"/>
          </a:p>
        </p:txBody>
      </p:sp>
    </p:spTree>
    <p:extLst>
      <p:ext uri="{BB962C8B-B14F-4D97-AF65-F5344CB8AC3E}">
        <p14:creationId xmlns:p14="http://schemas.microsoft.com/office/powerpoint/2010/main" val="1672071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D3C149-CAEC-E849-A4A2-55D7DC0AB551}" type="slidenum">
              <a:rPr lang="en-US" smtClean="0"/>
              <a:t>18</a:t>
            </a:fld>
            <a:endParaRPr lang="en-US"/>
          </a:p>
        </p:txBody>
      </p:sp>
    </p:spTree>
    <p:extLst>
      <p:ext uri="{BB962C8B-B14F-4D97-AF65-F5344CB8AC3E}">
        <p14:creationId xmlns:p14="http://schemas.microsoft.com/office/powerpoint/2010/main" val="316449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4559EE-D4C1-4138-9C20-2B485F568429}" type="slidenum">
              <a:rPr lang="en-GB" smtClean="0"/>
              <a:t>19</a:t>
            </a:fld>
            <a:endParaRPr lang="en-GB"/>
          </a:p>
        </p:txBody>
      </p:sp>
    </p:spTree>
    <p:extLst>
      <p:ext uri="{BB962C8B-B14F-4D97-AF65-F5344CB8AC3E}">
        <p14:creationId xmlns:p14="http://schemas.microsoft.com/office/powerpoint/2010/main" val="384057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4559EE-D4C1-4138-9C20-2B485F568429}" type="slidenum">
              <a:rPr lang="en-GB" smtClean="0"/>
              <a:t>20</a:t>
            </a:fld>
            <a:endParaRPr lang="en-GB"/>
          </a:p>
        </p:txBody>
      </p:sp>
    </p:spTree>
    <p:extLst>
      <p:ext uri="{BB962C8B-B14F-4D97-AF65-F5344CB8AC3E}">
        <p14:creationId xmlns:p14="http://schemas.microsoft.com/office/powerpoint/2010/main" val="11996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1C6F1-5800-7E4C-B0E6-EF743BFAA96F}"/>
              </a:ext>
            </a:extLst>
          </p:cNvPr>
          <p:cNvPicPr>
            <a:picLocks noChangeAspect="1"/>
          </p:cNvPicPr>
          <p:nvPr userDrawn="1"/>
        </p:nvPicPr>
        <p:blipFill>
          <a:blip r:embed="rId2"/>
          <a:stretch>
            <a:fillRect/>
          </a:stretch>
        </p:blipFill>
        <p:spPr>
          <a:xfrm>
            <a:off x="1191953" y="2959768"/>
            <a:ext cx="9808094" cy="938464"/>
          </a:xfrm>
          <a:prstGeom prst="rect">
            <a:avLst/>
          </a:prstGeom>
        </p:spPr>
      </p:pic>
    </p:spTree>
    <p:extLst>
      <p:ext uri="{BB962C8B-B14F-4D97-AF65-F5344CB8AC3E}">
        <p14:creationId xmlns:p14="http://schemas.microsoft.com/office/powerpoint/2010/main" val="3779536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 One Media">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CE7AEA-8235-6548-A245-6A827D54AE57}"/>
              </a:ext>
            </a:extLst>
          </p:cNvPr>
          <p:cNvPicPr>
            <a:picLocks noChangeAspect="1"/>
          </p:cNvPicPr>
          <p:nvPr userDrawn="1"/>
        </p:nvPicPr>
        <p:blipFill rotWithShape="1">
          <a:blip r:embed="rId2"/>
          <a:srcRect l="35011" t="38650" r="47523" b="13924"/>
          <a:stretch/>
        </p:blipFill>
        <p:spPr>
          <a:xfrm>
            <a:off x="7998107" y="0"/>
            <a:ext cx="4193894" cy="6868292"/>
          </a:xfrm>
          <a:prstGeom prst="rect">
            <a:avLst/>
          </a:prstGeom>
        </p:spPr>
      </p:pic>
      <p:sp>
        <p:nvSpPr>
          <p:cNvPr id="3" name="Title 1">
            <a:extLst>
              <a:ext uri="{FF2B5EF4-FFF2-40B4-BE49-F238E27FC236}">
                <a16:creationId xmlns:a16="http://schemas.microsoft.com/office/drawing/2014/main" id="{770BE29D-40DA-3A47-B2BA-C0303DBE6402}"/>
              </a:ext>
            </a:extLst>
          </p:cNvPr>
          <p:cNvSpPr>
            <a:spLocks noGrp="1"/>
          </p:cNvSpPr>
          <p:nvPr>
            <p:ph type="title" hasCustomPrompt="1"/>
          </p:nvPr>
        </p:nvSpPr>
        <p:spPr>
          <a:xfrm>
            <a:off x="503499" y="866232"/>
            <a:ext cx="4646017" cy="1009651"/>
          </a:xfrm>
        </p:spPr>
        <p:txBody>
          <a:bodyPr/>
          <a:lstStyle/>
          <a:p>
            <a:r>
              <a:rPr lang="en-GB" dirty="0"/>
              <a:t>Header</a:t>
            </a:r>
            <a:endParaRPr lang="en-US" dirty="0"/>
          </a:p>
        </p:txBody>
      </p:sp>
      <p:sp>
        <p:nvSpPr>
          <p:cNvPr id="8" name="Content Placeholder 10">
            <a:extLst>
              <a:ext uri="{FF2B5EF4-FFF2-40B4-BE49-F238E27FC236}">
                <a16:creationId xmlns:a16="http://schemas.microsoft.com/office/drawing/2014/main" id="{EC3F6D6E-7013-4E42-ADA1-D4DA27911DA4}"/>
              </a:ext>
            </a:extLst>
          </p:cNvPr>
          <p:cNvSpPr>
            <a:spLocks noGrp="1"/>
          </p:cNvSpPr>
          <p:nvPr>
            <p:ph sz="quarter" idx="12" hasCustomPrompt="1"/>
          </p:nvPr>
        </p:nvSpPr>
        <p:spPr>
          <a:xfrm>
            <a:off x="8391646" y="2002675"/>
            <a:ext cx="3183038" cy="4363400"/>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0" name="Text Placeholder 5">
            <a:extLst>
              <a:ext uri="{FF2B5EF4-FFF2-40B4-BE49-F238E27FC236}">
                <a16:creationId xmlns:a16="http://schemas.microsoft.com/office/drawing/2014/main" id="{C4B072AE-7A0F-6B41-AD51-5B56D2FABC0C}"/>
              </a:ext>
            </a:extLst>
          </p:cNvPr>
          <p:cNvSpPr>
            <a:spLocks noGrp="1"/>
          </p:cNvSpPr>
          <p:nvPr>
            <p:ph type="body" sz="quarter" idx="10" hasCustomPrompt="1"/>
          </p:nvPr>
        </p:nvSpPr>
        <p:spPr>
          <a:xfrm>
            <a:off x="503499" y="1909749"/>
            <a:ext cx="3408744"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
        <p:nvSpPr>
          <p:cNvPr id="11" name="Text Placeholder 5">
            <a:extLst>
              <a:ext uri="{FF2B5EF4-FFF2-40B4-BE49-F238E27FC236}">
                <a16:creationId xmlns:a16="http://schemas.microsoft.com/office/drawing/2014/main" id="{7EC42EC7-421E-2C4B-AACB-1B6AC07F50FD}"/>
              </a:ext>
            </a:extLst>
          </p:cNvPr>
          <p:cNvSpPr>
            <a:spLocks noGrp="1"/>
          </p:cNvSpPr>
          <p:nvPr>
            <p:ph type="body" sz="quarter" idx="13" hasCustomPrompt="1"/>
          </p:nvPr>
        </p:nvSpPr>
        <p:spPr>
          <a:xfrm>
            <a:off x="4415744" y="1909749"/>
            <a:ext cx="3408744" cy="4456326"/>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Tree>
    <p:extLst>
      <p:ext uri="{BB962C8B-B14F-4D97-AF65-F5344CB8AC3E}">
        <p14:creationId xmlns:p14="http://schemas.microsoft.com/office/powerpoint/2010/main" val="749807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text Colum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CE7AEA-8235-6548-A245-6A827D54AE57}"/>
              </a:ext>
            </a:extLst>
          </p:cNvPr>
          <p:cNvPicPr>
            <a:picLocks noChangeAspect="1"/>
          </p:cNvPicPr>
          <p:nvPr userDrawn="1"/>
        </p:nvPicPr>
        <p:blipFill rotWithShape="1">
          <a:blip r:embed="rId2"/>
          <a:srcRect l="35011" t="38650" r="47523" b="13924"/>
          <a:stretch/>
        </p:blipFill>
        <p:spPr>
          <a:xfrm>
            <a:off x="7998107" y="0"/>
            <a:ext cx="4193894" cy="6868292"/>
          </a:xfrm>
          <a:prstGeom prst="rect">
            <a:avLst/>
          </a:prstGeom>
        </p:spPr>
      </p:pic>
      <p:sp>
        <p:nvSpPr>
          <p:cNvPr id="3" name="Title 1">
            <a:extLst>
              <a:ext uri="{FF2B5EF4-FFF2-40B4-BE49-F238E27FC236}">
                <a16:creationId xmlns:a16="http://schemas.microsoft.com/office/drawing/2014/main" id="{770BE29D-40DA-3A47-B2BA-C0303DBE6402}"/>
              </a:ext>
            </a:extLst>
          </p:cNvPr>
          <p:cNvSpPr>
            <a:spLocks noGrp="1"/>
          </p:cNvSpPr>
          <p:nvPr>
            <p:ph type="title" hasCustomPrompt="1"/>
          </p:nvPr>
        </p:nvSpPr>
        <p:spPr>
          <a:xfrm>
            <a:off x="503499" y="866232"/>
            <a:ext cx="4646017" cy="1009651"/>
          </a:xfrm>
        </p:spPr>
        <p:txBody>
          <a:bodyPr/>
          <a:lstStyle/>
          <a:p>
            <a:r>
              <a:rPr lang="en-GB" dirty="0"/>
              <a:t>Header</a:t>
            </a:r>
            <a:endParaRPr lang="en-US" dirty="0"/>
          </a:p>
        </p:txBody>
      </p:sp>
      <p:sp>
        <p:nvSpPr>
          <p:cNvPr id="7" name="Text Placeholder 5">
            <a:extLst>
              <a:ext uri="{FF2B5EF4-FFF2-40B4-BE49-F238E27FC236}">
                <a16:creationId xmlns:a16="http://schemas.microsoft.com/office/drawing/2014/main" id="{C93C69CB-21B0-624D-BB6B-CED77E3F47F6}"/>
              </a:ext>
            </a:extLst>
          </p:cNvPr>
          <p:cNvSpPr>
            <a:spLocks noGrp="1"/>
          </p:cNvSpPr>
          <p:nvPr>
            <p:ph type="body" sz="quarter" idx="10" hasCustomPrompt="1"/>
          </p:nvPr>
        </p:nvSpPr>
        <p:spPr>
          <a:xfrm>
            <a:off x="503499" y="1909749"/>
            <a:ext cx="3408744"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
        <p:nvSpPr>
          <p:cNvPr id="8" name="Text Placeholder 5">
            <a:extLst>
              <a:ext uri="{FF2B5EF4-FFF2-40B4-BE49-F238E27FC236}">
                <a16:creationId xmlns:a16="http://schemas.microsoft.com/office/drawing/2014/main" id="{2C49B7C6-4441-3A48-AA87-39E21191A25A}"/>
              </a:ext>
            </a:extLst>
          </p:cNvPr>
          <p:cNvSpPr>
            <a:spLocks noGrp="1"/>
          </p:cNvSpPr>
          <p:nvPr>
            <p:ph type="body" sz="quarter" idx="11" hasCustomPrompt="1"/>
          </p:nvPr>
        </p:nvSpPr>
        <p:spPr>
          <a:xfrm>
            <a:off x="4391628" y="1909749"/>
            <a:ext cx="3408744" cy="4575718"/>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
        <p:nvSpPr>
          <p:cNvPr id="11" name="Text Placeholder 5">
            <a:extLst>
              <a:ext uri="{FF2B5EF4-FFF2-40B4-BE49-F238E27FC236}">
                <a16:creationId xmlns:a16="http://schemas.microsoft.com/office/drawing/2014/main" id="{EB555EBB-87A3-6449-BFC4-F31D128337DA}"/>
              </a:ext>
            </a:extLst>
          </p:cNvPr>
          <p:cNvSpPr>
            <a:spLocks noGrp="1"/>
          </p:cNvSpPr>
          <p:nvPr>
            <p:ph type="body" sz="quarter" idx="12" hasCustomPrompt="1"/>
          </p:nvPr>
        </p:nvSpPr>
        <p:spPr>
          <a:xfrm>
            <a:off x="8279757" y="1909749"/>
            <a:ext cx="3408744" cy="4575718"/>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Tree>
    <p:extLst>
      <p:ext uri="{BB962C8B-B14F-4D97-AF65-F5344CB8AC3E}">
        <p14:creationId xmlns:p14="http://schemas.microsoft.com/office/powerpoint/2010/main" val="944645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Media on R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A73FCA-762F-AA48-859A-C9472E96DE0C}"/>
              </a:ext>
            </a:extLst>
          </p:cNvPr>
          <p:cNvPicPr>
            <a:picLocks noChangeAspect="1"/>
          </p:cNvPicPr>
          <p:nvPr userDrawn="1"/>
        </p:nvPicPr>
        <p:blipFill rotWithShape="1">
          <a:blip r:embed="rId2"/>
          <a:srcRect l="19645" t="52291" r="36429" b="11223"/>
          <a:stretch/>
        </p:blipFill>
        <p:spPr>
          <a:xfrm>
            <a:off x="3392961" y="0"/>
            <a:ext cx="8799039" cy="6858000"/>
          </a:xfrm>
          <a:prstGeom prst="rect">
            <a:avLst/>
          </a:prstGeom>
        </p:spPr>
      </p:pic>
      <p:sp>
        <p:nvSpPr>
          <p:cNvPr id="3" name="Title 1">
            <a:extLst>
              <a:ext uri="{FF2B5EF4-FFF2-40B4-BE49-F238E27FC236}">
                <a16:creationId xmlns:a16="http://schemas.microsoft.com/office/drawing/2014/main" id="{28743A22-7F47-E94A-B493-27414158D2BF}"/>
              </a:ext>
            </a:extLst>
          </p:cNvPr>
          <p:cNvSpPr>
            <a:spLocks noGrp="1"/>
          </p:cNvSpPr>
          <p:nvPr>
            <p:ph type="title" hasCustomPrompt="1"/>
          </p:nvPr>
        </p:nvSpPr>
        <p:spPr>
          <a:xfrm>
            <a:off x="503499" y="866232"/>
            <a:ext cx="4646017" cy="1009651"/>
          </a:xfrm>
        </p:spPr>
        <p:txBody>
          <a:bodyPr/>
          <a:lstStyle/>
          <a:p>
            <a:r>
              <a:rPr lang="en-GB" dirty="0"/>
              <a:t>Header</a:t>
            </a:r>
            <a:endParaRPr lang="en-US" dirty="0"/>
          </a:p>
        </p:txBody>
      </p:sp>
      <p:pic>
        <p:nvPicPr>
          <p:cNvPr id="5" name="Picture 4">
            <a:extLst>
              <a:ext uri="{FF2B5EF4-FFF2-40B4-BE49-F238E27FC236}">
                <a16:creationId xmlns:a16="http://schemas.microsoft.com/office/drawing/2014/main" id="{8007FD21-8702-A54B-9DAD-ADA420C30B64}"/>
              </a:ext>
            </a:extLst>
          </p:cNvPr>
          <p:cNvPicPr>
            <a:picLocks noChangeAspect="1"/>
          </p:cNvPicPr>
          <p:nvPr userDrawn="1"/>
        </p:nvPicPr>
        <p:blipFill>
          <a:blip r:embed="rId3"/>
          <a:stretch>
            <a:fillRect/>
          </a:stretch>
        </p:blipFill>
        <p:spPr>
          <a:xfrm>
            <a:off x="5654233" y="925173"/>
            <a:ext cx="2614590" cy="2604050"/>
          </a:xfrm>
          <a:prstGeom prst="rect">
            <a:avLst/>
          </a:prstGeom>
        </p:spPr>
      </p:pic>
      <p:pic>
        <p:nvPicPr>
          <p:cNvPr id="6" name="Picture 5">
            <a:extLst>
              <a:ext uri="{FF2B5EF4-FFF2-40B4-BE49-F238E27FC236}">
                <a16:creationId xmlns:a16="http://schemas.microsoft.com/office/drawing/2014/main" id="{90BAEC1D-09F3-8044-89B6-E8344A56D138}"/>
              </a:ext>
            </a:extLst>
          </p:cNvPr>
          <p:cNvPicPr>
            <a:picLocks noChangeAspect="1"/>
          </p:cNvPicPr>
          <p:nvPr userDrawn="1"/>
        </p:nvPicPr>
        <p:blipFill>
          <a:blip r:embed="rId3"/>
          <a:stretch>
            <a:fillRect/>
          </a:stretch>
        </p:blipFill>
        <p:spPr>
          <a:xfrm rot="6135115">
            <a:off x="8549510" y="925172"/>
            <a:ext cx="2614592" cy="2604050"/>
          </a:xfrm>
          <a:prstGeom prst="rect">
            <a:avLst/>
          </a:prstGeom>
        </p:spPr>
      </p:pic>
      <p:sp>
        <p:nvSpPr>
          <p:cNvPr id="7" name="Content Placeholder 10">
            <a:extLst>
              <a:ext uri="{FF2B5EF4-FFF2-40B4-BE49-F238E27FC236}">
                <a16:creationId xmlns:a16="http://schemas.microsoft.com/office/drawing/2014/main" id="{A6717B91-8F8D-CA41-9DC8-BFF59143B639}"/>
              </a:ext>
            </a:extLst>
          </p:cNvPr>
          <p:cNvSpPr>
            <a:spLocks noGrp="1"/>
          </p:cNvSpPr>
          <p:nvPr>
            <p:ph sz="quarter" idx="11" hasCustomPrompt="1"/>
          </p:nvPr>
        </p:nvSpPr>
        <p:spPr>
          <a:xfrm>
            <a:off x="6151359" y="1382901"/>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8" name="Content Placeholder 10">
            <a:extLst>
              <a:ext uri="{FF2B5EF4-FFF2-40B4-BE49-F238E27FC236}">
                <a16:creationId xmlns:a16="http://schemas.microsoft.com/office/drawing/2014/main" id="{2ECFE1BD-A119-D946-A645-24D573A1580B}"/>
              </a:ext>
            </a:extLst>
          </p:cNvPr>
          <p:cNvSpPr>
            <a:spLocks noGrp="1"/>
          </p:cNvSpPr>
          <p:nvPr>
            <p:ph sz="quarter" idx="12" hasCustomPrompt="1"/>
          </p:nvPr>
        </p:nvSpPr>
        <p:spPr>
          <a:xfrm>
            <a:off x="9004893" y="1382901"/>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pic>
        <p:nvPicPr>
          <p:cNvPr id="9" name="Picture 8">
            <a:extLst>
              <a:ext uri="{FF2B5EF4-FFF2-40B4-BE49-F238E27FC236}">
                <a16:creationId xmlns:a16="http://schemas.microsoft.com/office/drawing/2014/main" id="{67EF581B-0577-9C49-B2DE-4B24D17148E0}"/>
              </a:ext>
            </a:extLst>
          </p:cNvPr>
          <p:cNvPicPr>
            <a:picLocks noChangeAspect="1"/>
          </p:cNvPicPr>
          <p:nvPr userDrawn="1"/>
        </p:nvPicPr>
        <p:blipFill>
          <a:blip r:embed="rId3"/>
          <a:stretch>
            <a:fillRect/>
          </a:stretch>
        </p:blipFill>
        <p:spPr>
          <a:xfrm rot="12643078">
            <a:off x="5678294" y="3781022"/>
            <a:ext cx="2614592" cy="2604048"/>
          </a:xfrm>
          <a:prstGeom prst="rect">
            <a:avLst/>
          </a:prstGeom>
        </p:spPr>
      </p:pic>
      <p:pic>
        <p:nvPicPr>
          <p:cNvPr id="10" name="Picture 9">
            <a:extLst>
              <a:ext uri="{FF2B5EF4-FFF2-40B4-BE49-F238E27FC236}">
                <a16:creationId xmlns:a16="http://schemas.microsoft.com/office/drawing/2014/main" id="{3EB2D694-E576-BF4B-B523-81AC0C3300E8}"/>
              </a:ext>
            </a:extLst>
          </p:cNvPr>
          <p:cNvPicPr>
            <a:picLocks noChangeAspect="1"/>
          </p:cNvPicPr>
          <p:nvPr userDrawn="1"/>
        </p:nvPicPr>
        <p:blipFill>
          <a:blip r:embed="rId3"/>
          <a:stretch>
            <a:fillRect/>
          </a:stretch>
        </p:blipFill>
        <p:spPr>
          <a:xfrm rot="8207213">
            <a:off x="8568025" y="3781022"/>
            <a:ext cx="2614592" cy="2604048"/>
          </a:xfrm>
          <a:prstGeom prst="rect">
            <a:avLst/>
          </a:prstGeom>
        </p:spPr>
      </p:pic>
      <p:sp>
        <p:nvSpPr>
          <p:cNvPr id="11" name="Content Placeholder 10">
            <a:extLst>
              <a:ext uri="{FF2B5EF4-FFF2-40B4-BE49-F238E27FC236}">
                <a16:creationId xmlns:a16="http://schemas.microsoft.com/office/drawing/2014/main" id="{D5F316A9-E8AC-5E47-BD13-88307D866C4F}"/>
              </a:ext>
            </a:extLst>
          </p:cNvPr>
          <p:cNvSpPr>
            <a:spLocks noGrp="1"/>
          </p:cNvSpPr>
          <p:nvPr>
            <p:ph sz="quarter" idx="13" hasCustomPrompt="1"/>
          </p:nvPr>
        </p:nvSpPr>
        <p:spPr>
          <a:xfrm>
            <a:off x="6151359" y="4238750"/>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2" name="Content Placeholder 10">
            <a:extLst>
              <a:ext uri="{FF2B5EF4-FFF2-40B4-BE49-F238E27FC236}">
                <a16:creationId xmlns:a16="http://schemas.microsoft.com/office/drawing/2014/main" id="{1B1D6AD6-74EE-AD49-BF4B-00CC462D5409}"/>
              </a:ext>
            </a:extLst>
          </p:cNvPr>
          <p:cNvSpPr>
            <a:spLocks noGrp="1"/>
          </p:cNvSpPr>
          <p:nvPr>
            <p:ph sz="quarter" idx="14" hasCustomPrompt="1"/>
          </p:nvPr>
        </p:nvSpPr>
        <p:spPr>
          <a:xfrm>
            <a:off x="9089216" y="4238750"/>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4" name="Text Placeholder 5">
            <a:extLst>
              <a:ext uri="{FF2B5EF4-FFF2-40B4-BE49-F238E27FC236}">
                <a16:creationId xmlns:a16="http://schemas.microsoft.com/office/drawing/2014/main" id="{513E9E5D-B799-D14F-AA22-FE570A84A019}"/>
              </a:ext>
            </a:extLst>
          </p:cNvPr>
          <p:cNvSpPr>
            <a:spLocks noGrp="1"/>
          </p:cNvSpPr>
          <p:nvPr>
            <p:ph type="body" sz="quarter" idx="10" hasCustomPrompt="1"/>
          </p:nvPr>
        </p:nvSpPr>
        <p:spPr>
          <a:xfrm>
            <a:off x="503499" y="1875883"/>
            <a:ext cx="4646016"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Tree>
    <p:extLst>
      <p:ext uri="{BB962C8B-B14F-4D97-AF65-F5344CB8AC3E}">
        <p14:creationId xmlns:p14="http://schemas.microsoft.com/office/powerpoint/2010/main" val="4077691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F10003-C0AB-D74B-8B96-E7CEBA8F7080}"/>
              </a:ext>
            </a:extLst>
          </p:cNvPr>
          <p:cNvPicPr>
            <a:picLocks noChangeAspect="1"/>
          </p:cNvPicPr>
          <p:nvPr userDrawn="1"/>
        </p:nvPicPr>
        <p:blipFill rotWithShape="1">
          <a:blip r:embed="rId2"/>
          <a:srcRect r="38481" b="42754"/>
          <a:stretch/>
        </p:blipFill>
        <p:spPr>
          <a:xfrm>
            <a:off x="7350085" y="2327074"/>
            <a:ext cx="4841915" cy="4530926"/>
          </a:xfrm>
          <a:prstGeom prst="rect">
            <a:avLst/>
          </a:prstGeom>
        </p:spPr>
      </p:pic>
      <p:sp>
        <p:nvSpPr>
          <p:cNvPr id="2" name="Title 1">
            <a:extLst>
              <a:ext uri="{FF2B5EF4-FFF2-40B4-BE49-F238E27FC236}">
                <a16:creationId xmlns:a16="http://schemas.microsoft.com/office/drawing/2014/main" id="{87AA55DE-0813-F045-B916-0D71B8B8D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13078-513D-5B40-95E2-952C1EE4F72E}"/>
              </a:ext>
            </a:extLst>
          </p:cNvPr>
          <p:cNvSpPr>
            <a:spLocks noGrp="1"/>
          </p:cNvSpPr>
          <p:nvPr>
            <p:ph idx="1" hasCustomPrompt="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4"/>
            <a:r>
              <a:rPr lang="en-GB" dirty="0"/>
              <a:t>Fifth level</a:t>
            </a:r>
            <a:endParaRPr lang="en-US" dirty="0"/>
          </a:p>
        </p:txBody>
      </p:sp>
    </p:spTree>
    <p:extLst>
      <p:ext uri="{BB962C8B-B14F-4D97-AF65-F5344CB8AC3E}">
        <p14:creationId xmlns:p14="http://schemas.microsoft.com/office/powerpoint/2010/main" val="2949418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44AAF4-7450-E642-8FF7-BA1FA0332D7C}"/>
              </a:ext>
            </a:extLst>
          </p:cNvPr>
          <p:cNvPicPr>
            <a:picLocks noChangeAspect="1"/>
          </p:cNvPicPr>
          <p:nvPr userDrawn="1"/>
        </p:nvPicPr>
        <p:blipFill rotWithShape="1">
          <a:blip r:embed="rId2"/>
          <a:srcRect l="14275" t="68856" r="13262" b="18481"/>
          <a:stretch/>
        </p:blipFill>
        <p:spPr>
          <a:xfrm>
            <a:off x="2744880" y="0"/>
            <a:ext cx="9353361" cy="1732795"/>
          </a:xfrm>
          <a:prstGeom prst="rect">
            <a:avLst/>
          </a:prstGeom>
        </p:spPr>
      </p:pic>
      <p:sp>
        <p:nvSpPr>
          <p:cNvPr id="2" name="Title 1">
            <a:extLst>
              <a:ext uri="{FF2B5EF4-FFF2-40B4-BE49-F238E27FC236}">
                <a16:creationId xmlns:a16="http://schemas.microsoft.com/office/drawing/2014/main" id="{3C4308B0-D419-124D-92BD-DC99F7857E79}"/>
              </a:ext>
            </a:extLst>
          </p:cNvPr>
          <p:cNvSpPr>
            <a:spLocks noGrp="1"/>
          </p:cNvSpPr>
          <p:nvPr>
            <p:ph type="title"/>
          </p:nvPr>
        </p:nvSpPr>
        <p:spPr>
          <a:xfrm>
            <a:off x="838200" y="987843"/>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98B35F-7909-024D-8E0A-784D460C2BD2}"/>
              </a:ext>
            </a:extLst>
          </p:cNvPr>
          <p:cNvSpPr>
            <a:spLocks noGrp="1"/>
          </p:cNvSpPr>
          <p:nvPr>
            <p:ph type="body" idx="1"/>
          </p:nvPr>
        </p:nvSpPr>
        <p:spPr>
          <a:xfrm>
            <a:off x="838200" y="3867568"/>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31317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93E3-42AA-E942-8326-6EC3766BB812}"/>
              </a:ext>
            </a:extLst>
          </p:cNvPr>
          <p:cNvSpPr>
            <a:spLocks noGrp="1"/>
          </p:cNvSpPr>
          <p:nvPr>
            <p:ph type="title"/>
          </p:nvPr>
        </p:nvSpPr>
        <p:spPr>
          <a:xfrm>
            <a:off x="838200" y="815974"/>
            <a:ext cx="10180899" cy="100965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4FE0E0D-4FDC-9949-A217-0932E94146D4}"/>
              </a:ext>
            </a:extLst>
          </p:cNvPr>
          <p:cNvSpPr>
            <a:spLocks noGrp="1"/>
          </p:cNvSpPr>
          <p:nvPr>
            <p:ph sz="half" idx="1"/>
          </p:nvPr>
        </p:nvSpPr>
        <p:spPr>
          <a:xfrm>
            <a:off x="838200" y="1825625"/>
            <a:ext cx="5181600" cy="36848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2597CCD-43A3-0643-B3E2-E3C32C6A9ABC}"/>
              </a:ext>
            </a:extLst>
          </p:cNvPr>
          <p:cNvSpPr>
            <a:spLocks noGrp="1"/>
          </p:cNvSpPr>
          <p:nvPr>
            <p:ph sz="half" idx="2"/>
          </p:nvPr>
        </p:nvSpPr>
        <p:spPr>
          <a:xfrm>
            <a:off x="6172200" y="1825625"/>
            <a:ext cx="5181600" cy="36848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085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7E2F78-FD41-5C4B-834E-8DF0583AF993}"/>
              </a:ext>
            </a:extLst>
          </p:cNvPr>
          <p:cNvPicPr>
            <a:picLocks noChangeAspect="1"/>
          </p:cNvPicPr>
          <p:nvPr userDrawn="1"/>
        </p:nvPicPr>
        <p:blipFill rotWithShape="1">
          <a:blip r:embed="rId2"/>
          <a:srcRect b="70392"/>
          <a:stretch/>
        </p:blipFill>
        <p:spPr>
          <a:xfrm>
            <a:off x="5197078" y="4827488"/>
            <a:ext cx="6890702" cy="2030512"/>
          </a:xfrm>
          <a:prstGeom prst="rect">
            <a:avLst/>
          </a:prstGeom>
        </p:spPr>
      </p:pic>
      <p:sp>
        <p:nvSpPr>
          <p:cNvPr id="2" name="Title 1">
            <a:extLst>
              <a:ext uri="{FF2B5EF4-FFF2-40B4-BE49-F238E27FC236}">
                <a16:creationId xmlns:a16="http://schemas.microsoft.com/office/drawing/2014/main" id="{6447A26B-2F36-3140-976F-73F98C3E1B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3F2BDE-E4B0-FE43-B18E-5A1BD8FEA0E3}"/>
              </a:ext>
            </a:extLst>
          </p:cNvPr>
          <p:cNvSpPr>
            <a:spLocks noGrp="1"/>
          </p:cNvSpPr>
          <p:nvPr>
            <p:ph type="body" idx="1"/>
          </p:nvPr>
        </p:nvSpPr>
        <p:spPr>
          <a:xfrm>
            <a:off x="839788" y="1681163"/>
            <a:ext cx="5157787" cy="823912"/>
          </a:xfrm>
        </p:spPr>
        <p:txBody>
          <a:bodyPr anchor="b"/>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EB874C-F153-3647-8EBF-44023FD8183B}"/>
              </a:ext>
            </a:extLst>
          </p:cNvPr>
          <p:cNvSpPr>
            <a:spLocks noGrp="1"/>
          </p:cNvSpPr>
          <p:nvPr>
            <p:ph sz="half" idx="2"/>
          </p:nvPr>
        </p:nvSpPr>
        <p:spPr>
          <a:xfrm>
            <a:off x="839788" y="2505075"/>
            <a:ext cx="5157787" cy="29331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DD750CF-5052-F746-8936-6BE4689C4A5D}"/>
              </a:ext>
            </a:extLst>
          </p:cNvPr>
          <p:cNvSpPr>
            <a:spLocks noGrp="1"/>
          </p:cNvSpPr>
          <p:nvPr>
            <p:ph type="body" sz="quarter" idx="3"/>
          </p:nvPr>
        </p:nvSpPr>
        <p:spPr>
          <a:xfrm>
            <a:off x="6172200" y="1681163"/>
            <a:ext cx="5183188" cy="823912"/>
          </a:xfrm>
        </p:spPr>
        <p:txBody>
          <a:bodyPr anchor="b"/>
          <a:lstStyle>
            <a:lvl1pPr marL="0" indent="0">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06E068-A75A-B94D-9EC2-67ECA8A302F9}"/>
              </a:ext>
            </a:extLst>
          </p:cNvPr>
          <p:cNvSpPr>
            <a:spLocks noGrp="1"/>
          </p:cNvSpPr>
          <p:nvPr>
            <p:ph sz="quarter" idx="4"/>
          </p:nvPr>
        </p:nvSpPr>
        <p:spPr>
          <a:xfrm>
            <a:off x="6172200" y="2505075"/>
            <a:ext cx="5183188" cy="29331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62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175F-D6AE-AD47-AFF5-E6AD4FD88C65}"/>
              </a:ext>
            </a:extLst>
          </p:cNvPr>
          <p:cNvSpPr>
            <a:spLocks noGrp="1"/>
          </p:cNvSpPr>
          <p:nvPr>
            <p:ph type="title" hasCustomPrompt="1"/>
          </p:nvPr>
        </p:nvSpPr>
        <p:spPr>
          <a:xfrm>
            <a:off x="1005550" y="854201"/>
            <a:ext cx="10180899" cy="1009651"/>
          </a:xfrm>
        </p:spPr>
        <p:txBody>
          <a:bodyPr>
            <a:noAutofit/>
          </a:bodyPr>
          <a:lstStyle>
            <a:lvl1pPr algn="ctr">
              <a:defRPr sz="7200"/>
            </a:lvl1pPr>
          </a:lstStyle>
          <a:p>
            <a:r>
              <a:rPr lang="en-GB" dirty="0"/>
              <a:t>Title</a:t>
            </a:r>
            <a:endParaRPr lang="en-US" dirty="0"/>
          </a:p>
        </p:txBody>
      </p:sp>
      <p:pic>
        <p:nvPicPr>
          <p:cNvPr id="15" name="Picture 14">
            <a:extLst>
              <a:ext uri="{FF2B5EF4-FFF2-40B4-BE49-F238E27FC236}">
                <a16:creationId xmlns:a16="http://schemas.microsoft.com/office/drawing/2014/main" id="{CA6A27B8-A4B5-D44E-9121-3B97E4C56B7A}"/>
              </a:ext>
            </a:extLst>
          </p:cNvPr>
          <p:cNvPicPr>
            <a:picLocks noChangeAspect="1"/>
          </p:cNvPicPr>
          <p:nvPr userDrawn="1"/>
        </p:nvPicPr>
        <p:blipFill rotWithShape="1">
          <a:blip r:embed="rId2"/>
          <a:srcRect l="32112" t="32105" r="30617" b="10000"/>
          <a:stretch/>
        </p:blipFill>
        <p:spPr>
          <a:xfrm>
            <a:off x="5642811" y="-1"/>
            <a:ext cx="6561221" cy="6851911"/>
          </a:xfrm>
          <a:prstGeom prst="rect">
            <a:avLst/>
          </a:prstGeom>
        </p:spPr>
      </p:pic>
    </p:spTree>
    <p:extLst>
      <p:ext uri="{BB962C8B-B14F-4D97-AF65-F5344CB8AC3E}">
        <p14:creationId xmlns:p14="http://schemas.microsoft.com/office/powerpoint/2010/main" val="2990842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DECE9-3D32-6549-8262-5A750B06402D}"/>
              </a:ext>
            </a:extLst>
          </p:cNvPr>
          <p:cNvPicPr>
            <a:picLocks noChangeAspect="1"/>
          </p:cNvPicPr>
          <p:nvPr userDrawn="1"/>
        </p:nvPicPr>
        <p:blipFill rotWithShape="1">
          <a:blip r:embed="rId2"/>
          <a:srcRect l="37390" t="39298" r="46352" b="16491"/>
          <a:stretch/>
        </p:blipFill>
        <p:spPr>
          <a:xfrm>
            <a:off x="0" y="-1"/>
            <a:ext cx="3128211" cy="5152349"/>
          </a:xfrm>
          <a:prstGeom prst="rect">
            <a:avLst/>
          </a:prstGeom>
        </p:spPr>
      </p:pic>
      <p:sp>
        <p:nvSpPr>
          <p:cNvPr id="2" name="Title 1">
            <a:extLst>
              <a:ext uri="{FF2B5EF4-FFF2-40B4-BE49-F238E27FC236}">
                <a16:creationId xmlns:a16="http://schemas.microsoft.com/office/drawing/2014/main" id="{0326F96B-BF7D-F44F-B260-86903AD83E5F}"/>
              </a:ext>
            </a:extLst>
          </p:cNvPr>
          <p:cNvSpPr>
            <a:spLocks noGrp="1"/>
          </p:cNvSpPr>
          <p:nvPr>
            <p:ph type="title" hasCustomPrompt="1"/>
          </p:nvPr>
        </p:nvSpPr>
        <p:spPr/>
        <p:txBody>
          <a:bodyPr/>
          <a:lstStyle/>
          <a:p>
            <a:r>
              <a:rPr lang="en-GB" dirty="0"/>
              <a:t>Header</a:t>
            </a:r>
            <a:endParaRPr lang="en-US" dirty="0"/>
          </a:p>
        </p:txBody>
      </p:sp>
    </p:spTree>
    <p:extLst>
      <p:ext uri="{BB962C8B-B14F-4D97-AF65-F5344CB8AC3E}">
        <p14:creationId xmlns:p14="http://schemas.microsoft.com/office/powerpoint/2010/main" val="3715896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31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reaker 1">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06D2CA-B6A6-9440-A47E-B03EE16C02E9}"/>
              </a:ext>
            </a:extLst>
          </p:cNvPr>
          <p:cNvPicPr>
            <a:picLocks noChangeAspect="1"/>
          </p:cNvPicPr>
          <p:nvPr userDrawn="1"/>
        </p:nvPicPr>
        <p:blipFill rotWithShape="1">
          <a:blip r:embed="rId2"/>
          <a:srcRect l="19645" t="52291" r="36429" b="11223"/>
          <a:stretch/>
        </p:blipFill>
        <p:spPr>
          <a:xfrm>
            <a:off x="3392961" y="0"/>
            <a:ext cx="8799039" cy="6858000"/>
          </a:xfrm>
          <a:prstGeom prst="rect">
            <a:avLst/>
          </a:prstGeom>
        </p:spPr>
      </p:pic>
      <p:sp>
        <p:nvSpPr>
          <p:cNvPr id="5" name="Title 1">
            <a:extLst>
              <a:ext uri="{FF2B5EF4-FFF2-40B4-BE49-F238E27FC236}">
                <a16:creationId xmlns:a16="http://schemas.microsoft.com/office/drawing/2014/main" id="{EC2D638B-F993-C946-9A16-2B9FE824CA95}"/>
              </a:ext>
            </a:extLst>
          </p:cNvPr>
          <p:cNvSpPr>
            <a:spLocks noGrp="1"/>
          </p:cNvSpPr>
          <p:nvPr>
            <p:ph type="ctrTitle" hasCustomPrompt="1"/>
          </p:nvPr>
        </p:nvSpPr>
        <p:spPr>
          <a:xfrm>
            <a:off x="453190" y="2235200"/>
            <a:ext cx="9144000" cy="2387600"/>
          </a:xfrm>
        </p:spPr>
        <p:txBody>
          <a:bodyPr anchor="b">
            <a:noAutofit/>
          </a:bodyPr>
          <a:lstStyle>
            <a:lvl1pPr algn="l">
              <a:defRPr sz="8000"/>
            </a:lvl1pPr>
          </a:lstStyle>
          <a:p>
            <a:r>
              <a:rPr lang="en-GB" dirty="0"/>
              <a:t>Section Breaker</a:t>
            </a:r>
            <a:endParaRPr lang="en-US" dirty="0"/>
          </a:p>
        </p:txBody>
      </p:sp>
    </p:spTree>
    <p:extLst>
      <p:ext uri="{BB962C8B-B14F-4D97-AF65-F5344CB8AC3E}">
        <p14:creationId xmlns:p14="http://schemas.microsoft.com/office/powerpoint/2010/main" val="369706191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5DF2-37A5-594A-97AE-5220E493C1DE}"/>
              </a:ext>
            </a:extLst>
          </p:cNvPr>
          <p:cNvSpPr>
            <a:spLocks noGrp="1"/>
          </p:cNvSpPr>
          <p:nvPr>
            <p:ph type="title"/>
          </p:nvPr>
        </p:nvSpPr>
        <p:spPr>
          <a:xfrm>
            <a:off x="836612" y="987425"/>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0C2255-59EE-5643-AA87-696D11C3A77F}"/>
              </a:ext>
            </a:extLst>
          </p:cNvPr>
          <p:cNvSpPr>
            <a:spLocks noGrp="1"/>
          </p:cNvSpPr>
          <p:nvPr>
            <p:ph idx="1"/>
          </p:nvPr>
        </p:nvSpPr>
        <p:spPr>
          <a:xfrm>
            <a:off x="5183188" y="987425"/>
            <a:ext cx="6172200" cy="5401343"/>
          </a:xfr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E5839A4-460A-9F40-A97A-A381F9DBBBE7}"/>
              </a:ext>
            </a:extLst>
          </p:cNvPr>
          <p:cNvSpPr>
            <a:spLocks noGrp="1"/>
          </p:cNvSpPr>
          <p:nvPr>
            <p:ph type="body" sz="half" idx="2"/>
          </p:nvPr>
        </p:nvSpPr>
        <p:spPr>
          <a:xfrm>
            <a:off x="836612" y="2587626"/>
            <a:ext cx="3932237" cy="2862680"/>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07663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5707-3D1E-B247-8DC4-384DB7192CAC}"/>
              </a:ext>
            </a:extLst>
          </p:cNvPr>
          <p:cNvSpPr>
            <a:spLocks noGrp="1"/>
          </p:cNvSpPr>
          <p:nvPr>
            <p:ph type="title"/>
          </p:nvPr>
        </p:nvSpPr>
        <p:spPr>
          <a:xfrm>
            <a:off x="836612" y="98742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2C2173-803C-9B46-9CA3-FB33FE0A7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B7D2641-D629-7945-B75A-EA76B87673ED}"/>
              </a:ext>
            </a:extLst>
          </p:cNvPr>
          <p:cNvSpPr>
            <a:spLocks noGrp="1"/>
          </p:cNvSpPr>
          <p:nvPr>
            <p:ph type="body" sz="half" idx="2"/>
          </p:nvPr>
        </p:nvSpPr>
        <p:spPr>
          <a:xfrm>
            <a:off x="836612" y="2587626"/>
            <a:ext cx="3932237" cy="2814554"/>
          </a:xfrm>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97085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7C65-9BA4-4C4B-ACF7-8985F29A70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13C0B-448A-C744-83B6-665782108D3F}"/>
              </a:ext>
            </a:extLst>
          </p:cNvPr>
          <p:cNvSpPr>
            <a:spLocks noGrp="1"/>
          </p:cNvSpPr>
          <p:nvPr>
            <p:ph type="body" orient="vert" idx="1"/>
          </p:nvPr>
        </p:nvSpPr>
        <p:spPr>
          <a:xfrm>
            <a:off x="539595" y="2151825"/>
            <a:ext cx="11119006" cy="3166133"/>
          </a:xfrm>
        </p:spPr>
        <p:txBody>
          <a:bodyPr vert="eaVert"/>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972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FDE5E-AEB1-2346-A12E-105573FADA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61870-698B-274F-9ED5-BBA500D23C47}"/>
              </a:ext>
            </a:extLst>
          </p:cNvPr>
          <p:cNvSpPr>
            <a:spLocks noGrp="1"/>
          </p:cNvSpPr>
          <p:nvPr>
            <p:ph type="body" orient="vert" idx="1"/>
          </p:nvPr>
        </p:nvSpPr>
        <p:spPr>
          <a:xfrm>
            <a:off x="838200" y="365125"/>
            <a:ext cx="7734300" cy="5073149"/>
          </a:xfrm>
        </p:spPr>
        <p:txBody>
          <a:bodyPr vert="eaVert"/>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867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Gre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68547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Teal">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37310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Charcoal">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7388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er 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2D638B-F993-C946-9A16-2B9FE824CA95}"/>
              </a:ext>
            </a:extLst>
          </p:cNvPr>
          <p:cNvSpPr>
            <a:spLocks noGrp="1"/>
          </p:cNvSpPr>
          <p:nvPr>
            <p:ph type="ctrTitle" hasCustomPrompt="1"/>
          </p:nvPr>
        </p:nvSpPr>
        <p:spPr>
          <a:xfrm>
            <a:off x="453190" y="2235200"/>
            <a:ext cx="9144000" cy="2387600"/>
          </a:xfrm>
        </p:spPr>
        <p:txBody>
          <a:bodyPr anchor="b">
            <a:noAutofit/>
          </a:bodyPr>
          <a:lstStyle>
            <a:lvl1pPr algn="l">
              <a:defRPr sz="8000"/>
            </a:lvl1pPr>
          </a:lstStyle>
          <a:p>
            <a:r>
              <a:rPr lang="en-GB" dirty="0"/>
              <a:t>Section Breaker</a:t>
            </a:r>
            <a:endParaRPr lang="en-US" dirty="0"/>
          </a:p>
        </p:txBody>
      </p:sp>
      <p:pic>
        <p:nvPicPr>
          <p:cNvPr id="6" name="Picture 5">
            <a:extLst>
              <a:ext uri="{FF2B5EF4-FFF2-40B4-BE49-F238E27FC236}">
                <a16:creationId xmlns:a16="http://schemas.microsoft.com/office/drawing/2014/main" id="{53462AC5-D60B-8D41-B530-9CDC0A87F07D}"/>
              </a:ext>
            </a:extLst>
          </p:cNvPr>
          <p:cNvPicPr>
            <a:picLocks noChangeAspect="1"/>
          </p:cNvPicPr>
          <p:nvPr userDrawn="1"/>
        </p:nvPicPr>
        <p:blipFill rotWithShape="1">
          <a:blip r:embed="rId2"/>
          <a:srcRect l="41772" t="52490" r="23130" b="16628"/>
          <a:stretch/>
        </p:blipFill>
        <p:spPr>
          <a:xfrm>
            <a:off x="5952496" y="0"/>
            <a:ext cx="6239504" cy="4984839"/>
          </a:xfrm>
          <a:prstGeom prst="rect">
            <a:avLst/>
          </a:prstGeom>
        </p:spPr>
      </p:pic>
    </p:spTree>
    <p:extLst>
      <p:ext uri="{BB962C8B-B14F-4D97-AF65-F5344CB8AC3E}">
        <p14:creationId xmlns:p14="http://schemas.microsoft.com/office/powerpoint/2010/main" val="13334085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er 3">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2D638B-F993-C946-9A16-2B9FE824CA95}"/>
              </a:ext>
            </a:extLst>
          </p:cNvPr>
          <p:cNvSpPr>
            <a:spLocks noGrp="1"/>
          </p:cNvSpPr>
          <p:nvPr>
            <p:ph type="ctrTitle" hasCustomPrompt="1"/>
          </p:nvPr>
        </p:nvSpPr>
        <p:spPr>
          <a:xfrm>
            <a:off x="453190" y="2235200"/>
            <a:ext cx="9144000" cy="2387600"/>
          </a:xfrm>
        </p:spPr>
        <p:txBody>
          <a:bodyPr anchor="b">
            <a:noAutofit/>
          </a:bodyPr>
          <a:lstStyle>
            <a:lvl1pPr algn="l">
              <a:defRPr sz="8000"/>
            </a:lvl1pPr>
          </a:lstStyle>
          <a:p>
            <a:r>
              <a:rPr lang="en-GB" dirty="0"/>
              <a:t>Section Breaker</a:t>
            </a:r>
            <a:endParaRPr lang="en-US" dirty="0"/>
          </a:p>
        </p:txBody>
      </p:sp>
      <p:pic>
        <p:nvPicPr>
          <p:cNvPr id="7" name="Picture 6">
            <a:extLst>
              <a:ext uri="{FF2B5EF4-FFF2-40B4-BE49-F238E27FC236}">
                <a16:creationId xmlns:a16="http://schemas.microsoft.com/office/drawing/2014/main" id="{439C7629-4C79-E744-8EEE-CE105BBA7651}"/>
              </a:ext>
            </a:extLst>
          </p:cNvPr>
          <p:cNvPicPr>
            <a:picLocks noChangeAspect="1"/>
          </p:cNvPicPr>
          <p:nvPr userDrawn="1"/>
        </p:nvPicPr>
        <p:blipFill rotWithShape="1">
          <a:blip r:embed="rId2"/>
          <a:srcRect l="14275" t="68856" r="13262" b="18481"/>
          <a:stretch/>
        </p:blipFill>
        <p:spPr>
          <a:xfrm>
            <a:off x="-1827120" y="0"/>
            <a:ext cx="9353361" cy="1732795"/>
          </a:xfrm>
          <a:prstGeom prst="rect">
            <a:avLst/>
          </a:prstGeom>
        </p:spPr>
      </p:pic>
    </p:spTree>
    <p:extLst>
      <p:ext uri="{BB962C8B-B14F-4D97-AF65-F5344CB8AC3E}">
        <p14:creationId xmlns:p14="http://schemas.microsoft.com/office/powerpoint/2010/main" val="3214748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08C8C4-68C6-0E42-9833-0D787658D9C1}"/>
              </a:ext>
            </a:extLst>
          </p:cNvPr>
          <p:cNvPicPr>
            <a:picLocks noChangeAspect="1"/>
          </p:cNvPicPr>
          <p:nvPr userDrawn="1"/>
        </p:nvPicPr>
        <p:blipFill rotWithShape="1">
          <a:blip r:embed="rId2"/>
          <a:srcRect l="28426" t="4432" b="33777"/>
          <a:stretch/>
        </p:blipFill>
        <p:spPr>
          <a:xfrm>
            <a:off x="0" y="1"/>
            <a:ext cx="7904746" cy="6858000"/>
          </a:xfrm>
          <a:prstGeom prst="rect">
            <a:avLst/>
          </a:prstGeom>
        </p:spPr>
      </p:pic>
      <p:sp>
        <p:nvSpPr>
          <p:cNvPr id="2" name="Title 1">
            <a:extLst>
              <a:ext uri="{FF2B5EF4-FFF2-40B4-BE49-F238E27FC236}">
                <a16:creationId xmlns:a16="http://schemas.microsoft.com/office/drawing/2014/main" id="{D631EB3C-50A5-7B44-902F-32BF70C1E0CA}"/>
              </a:ext>
            </a:extLst>
          </p:cNvPr>
          <p:cNvSpPr>
            <a:spLocks noGrp="1"/>
          </p:cNvSpPr>
          <p:nvPr>
            <p:ph type="ctrTitle" hasCustomPrompt="1"/>
          </p:nvPr>
        </p:nvSpPr>
        <p:spPr>
          <a:xfrm>
            <a:off x="1524000" y="1459247"/>
            <a:ext cx="9144000" cy="2387600"/>
          </a:xfrm>
        </p:spPr>
        <p:txBody>
          <a:bodyPr anchor="b">
            <a:noAutofit/>
          </a:bodyPr>
          <a:lstStyle>
            <a:lvl1pPr algn="ctr">
              <a:defRPr sz="8000"/>
            </a:lvl1pPr>
          </a:lstStyle>
          <a:p>
            <a:r>
              <a:rPr lang="en-GB" dirty="0"/>
              <a:t>Title Slide</a:t>
            </a:r>
            <a:endParaRPr lang="en-US" dirty="0"/>
          </a:p>
        </p:txBody>
      </p:sp>
      <p:sp>
        <p:nvSpPr>
          <p:cNvPr id="3" name="Subtitle 2">
            <a:extLst>
              <a:ext uri="{FF2B5EF4-FFF2-40B4-BE49-F238E27FC236}">
                <a16:creationId xmlns:a16="http://schemas.microsoft.com/office/drawing/2014/main" id="{8C9A341F-2427-D948-89FF-F3FC67C00FD3}"/>
              </a:ext>
            </a:extLst>
          </p:cNvPr>
          <p:cNvSpPr>
            <a:spLocks noGrp="1"/>
          </p:cNvSpPr>
          <p:nvPr>
            <p:ph type="subTitle" idx="1" hasCustomPrompt="1"/>
          </p:nvPr>
        </p:nvSpPr>
        <p:spPr>
          <a:xfrm>
            <a:off x="1524000" y="3846847"/>
            <a:ext cx="9144000" cy="885741"/>
          </a:xfrm>
        </p:spPr>
        <p:txBody>
          <a:bodyPr>
            <a:noAutofit/>
          </a:bodyPr>
          <a:lstStyle>
            <a:lvl1pPr marL="0" indent="0" algn="ctr">
              <a:buNone/>
              <a:defRPr sz="4000"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Subheading</a:t>
            </a:r>
            <a:endParaRPr lang="en-US" dirty="0"/>
          </a:p>
        </p:txBody>
      </p:sp>
    </p:spTree>
    <p:extLst>
      <p:ext uri="{BB962C8B-B14F-4D97-AF65-F5344CB8AC3E}">
        <p14:creationId xmlns:p14="http://schemas.microsoft.com/office/powerpoint/2010/main" val="255366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76896-27E7-0144-9FC1-C609F8A57FB5}"/>
              </a:ext>
            </a:extLst>
          </p:cNvPr>
          <p:cNvPicPr>
            <a:picLocks noChangeAspect="1"/>
          </p:cNvPicPr>
          <p:nvPr userDrawn="1"/>
        </p:nvPicPr>
        <p:blipFill rotWithShape="1">
          <a:blip r:embed="rId2"/>
          <a:srcRect l="37390" t="39298" r="46352" b="16491"/>
          <a:stretch/>
        </p:blipFill>
        <p:spPr>
          <a:xfrm>
            <a:off x="0" y="5950"/>
            <a:ext cx="3128211" cy="5152349"/>
          </a:xfrm>
          <a:prstGeom prst="rect">
            <a:avLst/>
          </a:prstGeom>
        </p:spPr>
      </p:pic>
      <p:sp>
        <p:nvSpPr>
          <p:cNvPr id="2" name="Title 1">
            <a:extLst>
              <a:ext uri="{FF2B5EF4-FFF2-40B4-BE49-F238E27FC236}">
                <a16:creationId xmlns:a16="http://schemas.microsoft.com/office/drawing/2014/main" id="{4F1D175F-D6AE-AD47-AFF5-E6AD4FD88C65}"/>
              </a:ext>
            </a:extLst>
          </p:cNvPr>
          <p:cNvSpPr>
            <a:spLocks noGrp="1"/>
          </p:cNvSpPr>
          <p:nvPr>
            <p:ph type="title" hasCustomPrompt="1"/>
          </p:nvPr>
        </p:nvSpPr>
        <p:spPr>
          <a:xfrm>
            <a:off x="1005550" y="854201"/>
            <a:ext cx="10180899" cy="1009651"/>
          </a:xfrm>
        </p:spPr>
        <p:txBody>
          <a:bodyPr>
            <a:noAutofit/>
          </a:bodyPr>
          <a:lstStyle>
            <a:lvl1pPr algn="ctr">
              <a:defRPr sz="7200"/>
            </a:lvl1pPr>
          </a:lstStyle>
          <a:p>
            <a:r>
              <a:rPr lang="en-GB" dirty="0"/>
              <a:t>Contents</a:t>
            </a:r>
            <a:endParaRPr lang="en-US" dirty="0"/>
          </a:p>
        </p:txBody>
      </p:sp>
      <p:sp>
        <p:nvSpPr>
          <p:cNvPr id="22" name="Text Placeholder 21">
            <a:extLst>
              <a:ext uri="{FF2B5EF4-FFF2-40B4-BE49-F238E27FC236}">
                <a16:creationId xmlns:a16="http://schemas.microsoft.com/office/drawing/2014/main" id="{BBD33E9D-0AD3-424C-8652-4FE8BCB73DCB}"/>
              </a:ext>
            </a:extLst>
          </p:cNvPr>
          <p:cNvSpPr>
            <a:spLocks noGrp="1"/>
          </p:cNvSpPr>
          <p:nvPr>
            <p:ph type="body" sz="quarter" idx="10" hasCustomPrompt="1"/>
          </p:nvPr>
        </p:nvSpPr>
        <p:spPr>
          <a:xfrm>
            <a:off x="2201863" y="2184400"/>
            <a:ext cx="8313737" cy="3725863"/>
          </a:xfrm>
        </p:spPr>
        <p:txBody>
          <a:bodyPr numCol="2" spcCol="1080000"/>
          <a:lstStyle>
            <a:lvl1pPr>
              <a:defRPr>
                <a:solidFill>
                  <a:schemeClr val="tx2"/>
                </a:solidFill>
              </a:defRPr>
            </a:lvl1pPr>
            <a:lvl2pPr marL="914400" indent="-457200">
              <a:buSzPct val="100000"/>
              <a:buFont typeface="+mj-lt"/>
              <a:buAutoNum type="arabicPeriod"/>
              <a:defRPr b="1" i="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2pPr>
            <a:lvl3pPr>
              <a:defRPr>
                <a:solidFill>
                  <a:schemeClr val="tx2"/>
                </a:solidFill>
              </a:defRPr>
            </a:lvl3pPr>
            <a:lvl4pPr>
              <a:defRPr>
                <a:solidFill>
                  <a:schemeClr val="tx2"/>
                </a:solidFill>
              </a:defRPr>
            </a:lvl4pPr>
            <a:lvl5pPr>
              <a:defRPr>
                <a:solidFill>
                  <a:schemeClr val="tx2"/>
                </a:solidFill>
              </a:defRPr>
            </a:lvl5pPr>
          </a:lstStyle>
          <a:p>
            <a:pPr lvl="1"/>
            <a:r>
              <a:rPr lang="en-GB" dirty="0"/>
              <a:t>Number One</a:t>
            </a:r>
          </a:p>
        </p:txBody>
      </p:sp>
    </p:spTree>
    <p:extLst>
      <p:ext uri="{BB962C8B-B14F-4D97-AF65-F5344CB8AC3E}">
        <p14:creationId xmlns:p14="http://schemas.microsoft.com/office/powerpoint/2010/main" val="1655192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FF53-6068-2840-9D0B-F992D012A2C7}"/>
              </a:ext>
            </a:extLst>
          </p:cNvPr>
          <p:cNvSpPr>
            <a:spLocks noGrp="1"/>
          </p:cNvSpPr>
          <p:nvPr>
            <p:ph type="title" hasCustomPrompt="1"/>
          </p:nvPr>
        </p:nvSpPr>
        <p:spPr>
          <a:xfrm>
            <a:off x="503499" y="866232"/>
            <a:ext cx="4646017" cy="1009651"/>
          </a:xfrm>
        </p:spPr>
        <p:txBody>
          <a:bodyPr/>
          <a:lstStyle/>
          <a:p>
            <a:r>
              <a:rPr lang="en-GB" dirty="0"/>
              <a:t>Header</a:t>
            </a:r>
            <a:endParaRPr lang="en-US" dirty="0"/>
          </a:p>
        </p:txBody>
      </p:sp>
      <p:pic>
        <p:nvPicPr>
          <p:cNvPr id="3" name="Picture 2">
            <a:extLst>
              <a:ext uri="{FF2B5EF4-FFF2-40B4-BE49-F238E27FC236}">
                <a16:creationId xmlns:a16="http://schemas.microsoft.com/office/drawing/2014/main" id="{62219A22-CBA8-E541-8FC4-DEEE3F6861DA}"/>
              </a:ext>
            </a:extLst>
          </p:cNvPr>
          <p:cNvPicPr>
            <a:picLocks noChangeAspect="1"/>
          </p:cNvPicPr>
          <p:nvPr userDrawn="1"/>
        </p:nvPicPr>
        <p:blipFill rotWithShape="1">
          <a:blip r:embed="rId2"/>
          <a:srcRect l="37578" t="12456" r="21593" b="30668"/>
          <a:stretch/>
        </p:blipFill>
        <p:spPr>
          <a:xfrm>
            <a:off x="5702969" y="1"/>
            <a:ext cx="6501062" cy="6858000"/>
          </a:xfrm>
          <a:prstGeom prst="rect">
            <a:avLst/>
          </a:prstGeom>
        </p:spPr>
      </p:pic>
      <p:sp>
        <p:nvSpPr>
          <p:cNvPr id="6" name="Text Placeholder 5">
            <a:extLst>
              <a:ext uri="{FF2B5EF4-FFF2-40B4-BE49-F238E27FC236}">
                <a16:creationId xmlns:a16="http://schemas.microsoft.com/office/drawing/2014/main" id="{13B30DAB-BC94-0A41-8BAC-C5D0ECE5D9DF}"/>
              </a:ext>
            </a:extLst>
          </p:cNvPr>
          <p:cNvSpPr>
            <a:spLocks noGrp="1"/>
          </p:cNvSpPr>
          <p:nvPr>
            <p:ph type="body" sz="quarter" idx="10" hasCustomPrompt="1"/>
          </p:nvPr>
        </p:nvSpPr>
        <p:spPr>
          <a:xfrm>
            <a:off x="503238" y="1876425"/>
            <a:ext cx="4646612" cy="3389313"/>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Tree>
    <p:extLst>
      <p:ext uri="{BB962C8B-B14F-4D97-AF65-F5344CB8AC3E}">
        <p14:creationId xmlns:p14="http://schemas.microsoft.com/office/powerpoint/2010/main" val="7744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Media">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8B2AA2-2EA0-BB45-8188-752E93F1A7F2}"/>
              </a:ext>
            </a:extLst>
          </p:cNvPr>
          <p:cNvPicPr>
            <a:picLocks noChangeAspect="1"/>
          </p:cNvPicPr>
          <p:nvPr userDrawn="1"/>
        </p:nvPicPr>
        <p:blipFill rotWithShape="1">
          <a:blip r:embed="rId2"/>
          <a:srcRect l="41772" t="52490" r="23130" b="16628"/>
          <a:stretch/>
        </p:blipFill>
        <p:spPr>
          <a:xfrm>
            <a:off x="5952496" y="0"/>
            <a:ext cx="6239504" cy="4984839"/>
          </a:xfrm>
          <a:prstGeom prst="rect">
            <a:avLst/>
          </a:prstGeom>
        </p:spPr>
      </p:pic>
      <p:sp>
        <p:nvSpPr>
          <p:cNvPr id="2" name="Title 1">
            <a:extLst>
              <a:ext uri="{FF2B5EF4-FFF2-40B4-BE49-F238E27FC236}">
                <a16:creationId xmlns:a16="http://schemas.microsoft.com/office/drawing/2014/main" id="{B5975B92-53C4-8A45-89E8-ABC51ADAB742}"/>
              </a:ext>
            </a:extLst>
          </p:cNvPr>
          <p:cNvSpPr>
            <a:spLocks noGrp="1"/>
          </p:cNvSpPr>
          <p:nvPr>
            <p:ph type="title" hasCustomPrompt="1"/>
          </p:nvPr>
        </p:nvSpPr>
        <p:spPr/>
        <p:txBody>
          <a:bodyPr/>
          <a:lstStyle/>
          <a:p>
            <a:r>
              <a:rPr lang="en-GB" dirty="0"/>
              <a:t>Header</a:t>
            </a:r>
            <a:endParaRPr lang="en-US" dirty="0"/>
          </a:p>
        </p:txBody>
      </p:sp>
      <p:pic>
        <p:nvPicPr>
          <p:cNvPr id="3" name="Picture 2">
            <a:extLst>
              <a:ext uri="{FF2B5EF4-FFF2-40B4-BE49-F238E27FC236}">
                <a16:creationId xmlns:a16="http://schemas.microsoft.com/office/drawing/2014/main" id="{1DCF8E25-9029-4D43-ABFC-D095A40DB033}"/>
              </a:ext>
            </a:extLst>
          </p:cNvPr>
          <p:cNvPicPr>
            <a:picLocks noChangeAspect="1"/>
          </p:cNvPicPr>
          <p:nvPr userDrawn="1"/>
        </p:nvPicPr>
        <p:blipFill>
          <a:blip r:embed="rId3"/>
          <a:stretch>
            <a:fillRect/>
          </a:stretch>
        </p:blipFill>
        <p:spPr>
          <a:xfrm>
            <a:off x="503499" y="2378069"/>
            <a:ext cx="2614590" cy="2604050"/>
          </a:xfrm>
          <a:prstGeom prst="rect">
            <a:avLst/>
          </a:prstGeom>
        </p:spPr>
      </p:pic>
      <p:pic>
        <p:nvPicPr>
          <p:cNvPr id="5" name="Picture 4">
            <a:extLst>
              <a:ext uri="{FF2B5EF4-FFF2-40B4-BE49-F238E27FC236}">
                <a16:creationId xmlns:a16="http://schemas.microsoft.com/office/drawing/2014/main" id="{88C98AF8-D4B4-574B-9879-35F31F96C143}"/>
              </a:ext>
            </a:extLst>
          </p:cNvPr>
          <p:cNvPicPr>
            <a:picLocks noChangeAspect="1"/>
          </p:cNvPicPr>
          <p:nvPr userDrawn="1"/>
        </p:nvPicPr>
        <p:blipFill>
          <a:blip r:embed="rId3"/>
          <a:stretch>
            <a:fillRect/>
          </a:stretch>
        </p:blipFill>
        <p:spPr>
          <a:xfrm rot="6135115">
            <a:off x="3398776" y="2378068"/>
            <a:ext cx="2614592" cy="2604050"/>
          </a:xfrm>
          <a:prstGeom prst="rect">
            <a:avLst/>
          </a:prstGeom>
        </p:spPr>
      </p:pic>
      <p:pic>
        <p:nvPicPr>
          <p:cNvPr id="6" name="Picture 5">
            <a:extLst>
              <a:ext uri="{FF2B5EF4-FFF2-40B4-BE49-F238E27FC236}">
                <a16:creationId xmlns:a16="http://schemas.microsoft.com/office/drawing/2014/main" id="{7C60FA5E-BE13-9A41-A7B8-D700D732B0C8}"/>
              </a:ext>
            </a:extLst>
          </p:cNvPr>
          <p:cNvPicPr>
            <a:picLocks noChangeAspect="1"/>
          </p:cNvPicPr>
          <p:nvPr userDrawn="1"/>
        </p:nvPicPr>
        <p:blipFill>
          <a:blip r:embed="rId3"/>
          <a:stretch>
            <a:fillRect/>
          </a:stretch>
        </p:blipFill>
        <p:spPr>
          <a:xfrm rot="12643078">
            <a:off x="6242783" y="2378069"/>
            <a:ext cx="2614592" cy="2604048"/>
          </a:xfrm>
          <a:prstGeom prst="rect">
            <a:avLst/>
          </a:prstGeom>
        </p:spPr>
      </p:pic>
      <p:pic>
        <p:nvPicPr>
          <p:cNvPr id="7" name="Picture 6">
            <a:extLst>
              <a:ext uri="{FF2B5EF4-FFF2-40B4-BE49-F238E27FC236}">
                <a16:creationId xmlns:a16="http://schemas.microsoft.com/office/drawing/2014/main" id="{80679992-2DD2-C04A-8337-182AFE538036}"/>
              </a:ext>
            </a:extLst>
          </p:cNvPr>
          <p:cNvPicPr>
            <a:picLocks noChangeAspect="1"/>
          </p:cNvPicPr>
          <p:nvPr userDrawn="1"/>
        </p:nvPicPr>
        <p:blipFill>
          <a:blip r:embed="rId3"/>
          <a:stretch>
            <a:fillRect/>
          </a:stretch>
        </p:blipFill>
        <p:spPr>
          <a:xfrm rot="8207213">
            <a:off x="9132514" y="2378069"/>
            <a:ext cx="2614592" cy="2604048"/>
          </a:xfrm>
          <a:prstGeom prst="rect">
            <a:avLst/>
          </a:prstGeom>
        </p:spPr>
      </p:pic>
      <p:sp>
        <p:nvSpPr>
          <p:cNvPr id="11" name="Content Placeholder 10">
            <a:extLst>
              <a:ext uri="{FF2B5EF4-FFF2-40B4-BE49-F238E27FC236}">
                <a16:creationId xmlns:a16="http://schemas.microsoft.com/office/drawing/2014/main" id="{97755503-AF0C-0046-B07E-58CAA6B030F8}"/>
              </a:ext>
            </a:extLst>
          </p:cNvPr>
          <p:cNvSpPr>
            <a:spLocks noGrp="1"/>
          </p:cNvSpPr>
          <p:nvPr>
            <p:ph sz="quarter" idx="11" hasCustomPrompt="1"/>
          </p:nvPr>
        </p:nvSpPr>
        <p:spPr>
          <a:xfrm>
            <a:off x="1000625"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2" name="Content Placeholder 10">
            <a:extLst>
              <a:ext uri="{FF2B5EF4-FFF2-40B4-BE49-F238E27FC236}">
                <a16:creationId xmlns:a16="http://schemas.microsoft.com/office/drawing/2014/main" id="{EE17E710-3C77-6E4E-82E5-93ACCC6347D8}"/>
              </a:ext>
            </a:extLst>
          </p:cNvPr>
          <p:cNvSpPr>
            <a:spLocks noGrp="1"/>
          </p:cNvSpPr>
          <p:nvPr>
            <p:ph sz="quarter" idx="12" hasCustomPrompt="1"/>
          </p:nvPr>
        </p:nvSpPr>
        <p:spPr>
          <a:xfrm>
            <a:off x="3854159"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3" name="Content Placeholder 10">
            <a:extLst>
              <a:ext uri="{FF2B5EF4-FFF2-40B4-BE49-F238E27FC236}">
                <a16:creationId xmlns:a16="http://schemas.microsoft.com/office/drawing/2014/main" id="{14CFA6FF-0DAC-DE42-B820-D6156459CE21}"/>
              </a:ext>
            </a:extLst>
          </p:cNvPr>
          <p:cNvSpPr>
            <a:spLocks noGrp="1"/>
          </p:cNvSpPr>
          <p:nvPr>
            <p:ph sz="quarter" idx="13" hasCustomPrompt="1"/>
          </p:nvPr>
        </p:nvSpPr>
        <p:spPr>
          <a:xfrm>
            <a:off x="6715848"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4" name="Content Placeholder 10">
            <a:extLst>
              <a:ext uri="{FF2B5EF4-FFF2-40B4-BE49-F238E27FC236}">
                <a16:creationId xmlns:a16="http://schemas.microsoft.com/office/drawing/2014/main" id="{86CBB1DB-FD48-C846-9089-09A1B6BBC7C8}"/>
              </a:ext>
            </a:extLst>
          </p:cNvPr>
          <p:cNvSpPr>
            <a:spLocks noGrp="1"/>
          </p:cNvSpPr>
          <p:nvPr>
            <p:ph sz="quarter" idx="14" hasCustomPrompt="1"/>
          </p:nvPr>
        </p:nvSpPr>
        <p:spPr>
          <a:xfrm>
            <a:off x="9653705" y="2835797"/>
            <a:ext cx="1620335" cy="1724628"/>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17" name="TextBox 16">
            <a:extLst>
              <a:ext uri="{FF2B5EF4-FFF2-40B4-BE49-F238E27FC236}">
                <a16:creationId xmlns:a16="http://schemas.microsoft.com/office/drawing/2014/main" id="{5B960442-90C3-E148-AAAE-29DCC5E67956}"/>
              </a:ext>
            </a:extLst>
          </p:cNvPr>
          <p:cNvSpPr txBox="1"/>
          <p:nvPr userDrawn="1"/>
        </p:nvSpPr>
        <p:spPr>
          <a:xfrm>
            <a:off x="5474493" y="5311016"/>
            <a:ext cx="6204207" cy="369332"/>
          </a:xfrm>
          <a:prstGeom prst="rect">
            <a:avLst/>
          </a:prstGeom>
          <a:noFill/>
        </p:spPr>
        <p:txBody>
          <a:bodyPr wrap="square" rtlCol="0">
            <a:spAutoFit/>
          </a:bodyPr>
          <a:lstStyle/>
          <a:p>
            <a:pPr algn="r"/>
            <a:r>
              <a:rPr lang="en-US" dirty="0">
                <a:solidFill>
                  <a:schemeClr val="tx2"/>
                </a:solidFill>
                <a:latin typeface="Open Sans" panose="020B0606030504020204" pitchFamily="34" charset="0"/>
                <a:ea typeface="Open Sans" panose="020B0606030504020204" pitchFamily="34" charset="0"/>
                <a:cs typeface="Open Sans" panose="020B0606030504020204" pitchFamily="34" charset="0"/>
              </a:rPr>
              <a:t>Text</a:t>
            </a:r>
          </a:p>
        </p:txBody>
      </p:sp>
    </p:spTree>
    <p:extLst>
      <p:ext uri="{BB962C8B-B14F-4D97-AF65-F5344CB8AC3E}">
        <p14:creationId xmlns:p14="http://schemas.microsoft.com/office/powerpoint/2010/main" val="335169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Media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7DEE92-DC3E-7E4A-BE02-A4609648855B}"/>
              </a:ext>
            </a:extLst>
          </p:cNvPr>
          <p:cNvPicPr>
            <a:picLocks noChangeAspect="1"/>
          </p:cNvPicPr>
          <p:nvPr userDrawn="1"/>
        </p:nvPicPr>
        <p:blipFill rotWithShape="1">
          <a:blip r:embed="rId2"/>
          <a:srcRect l="25022" t="34358" r="9760" b="8422"/>
          <a:stretch/>
        </p:blipFill>
        <p:spPr>
          <a:xfrm>
            <a:off x="3229337" y="0"/>
            <a:ext cx="8962663" cy="6859039"/>
          </a:xfrm>
          <a:prstGeom prst="rect">
            <a:avLst/>
          </a:prstGeom>
        </p:spPr>
      </p:pic>
      <p:sp>
        <p:nvSpPr>
          <p:cNvPr id="3" name="Title 1">
            <a:extLst>
              <a:ext uri="{FF2B5EF4-FFF2-40B4-BE49-F238E27FC236}">
                <a16:creationId xmlns:a16="http://schemas.microsoft.com/office/drawing/2014/main" id="{E7233B10-9953-4F4C-8264-F0891860E5F9}"/>
              </a:ext>
            </a:extLst>
          </p:cNvPr>
          <p:cNvSpPr>
            <a:spLocks noGrp="1"/>
          </p:cNvSpPr>
          <p:nvPr>
            <p:ph type="title" hasCustomPrompt="1"/>
          </p:nvPr>
        </p:nvSpPr>
        <p:spPr>
          <a:xfrm>
            <a:off x="503499" y="866232"/>
            <a:ext cx="4646017" cy="1009651"/>
          </a:xfrm>
        </p:spPr>
        <p:txBody>
          <a:bodyPr/>
          <a:lstStyle/>
          <a:p>
            <a:r>
              <a:rPr lang="en-GB" dirty="0"/>
              <a:t>Header</a:t>
            </a:r>
            <a:endParaRPr lang="en-US" dirty="0"/>
          </a:p>
        </p:txBody>
      </p:sp>
      <p:sp>
        <p:nvSpPr>
          <p:cNvPr id="6" name="Content Placeholder 10">
            <a:extLst>
              <a:ext uri="{FF2B5EF4-FFF2-40B4-BE49-F238E27FC236}">
                <a16:creationId xmlns:a16="http://schemas.microsoft.com/office/drawing/2014/main" id="{A6974782-1661-044B-AB1F-E830273384AB}"/>
              </a:ext>
            </a:extLst>
          </p:cNvPr>
          <p:cNvSpPr>
            <a:spLocks noGrp="1"/>
          </p:cNvSpPr>
          <p:nvPr>
            <p:ph sz="quarter" idx="11" hasCustomPrompt="1"/>
          </p:nvPr>
        </p:nvSpPr>
        <p:spPr>
          <a:xfrm>
            <a:off x="2743200" y="2245215"/>
            <a:ext cx="8449519" cy="3924091"/>
          </a:xfrm>
        </p:spPr>
        <p:txBody>
          <a:bodyPr>
            <a:normAutofit/>
          </a:bodyPr>
          <a:lstStyle>
            <a:lvl1pPr marL="0" indent="0" algn="ctr">
              <a:buNone/>
              <a:defRPr sz="1200" b="1" i="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Content</a:t>
            </a:r>
          </a:p>
        </p:txBody>
      </p:sp>
      <p:sp>
        <p:nvSpPr>
          <p:cNvPr id="8" name="Text Placeholder 5">
            <a:extLst>
              <a:ext uri="{FF2B5EF4-FFF2-40B4-BE49-F238E27FC236}">
                <a16:creationId xmlns:a16="http://schemas.microsoft.com/office/drawing/2014/main" id="{042F31E8-8839-2447-8A0C-D782573ECCD0}"/>
              </a:ext>
            </a:extLst>
          </p:cNvPr>
          <p:cNvSpPr>
            <a:spLocks noGrp="1"/>
          </p:cNvSpPr>
          <p:nvPr>
            <p:ph type="body" sz="quarter" idx="10" hasCustomPrompt="1"/>
          </p:nvPr>
        </p:nvSpPr>
        <p:spPr>
          <a:xfrm>
            <a:off x="503238" y="1876426"/>
            <a:ext cx="1681162" cy="3457574"/>
          </a:xfrm>
        </p:spPr>
        <p:txBody>
          <a:bodyPr/>
          <a:lstStyle>
            <a:lvl1pPr>
              <a:defRPr>
                <a:solidFill>
                  <a:schemeClr val="tx2"/>
                </a:solidFill>
              </a:defRPr>
            </a:lvl1pPr>
            <a:lvl2pPr marL="457200" indent="0">
              <a:buNone/>
              <a:defRPr>
                <a:solidFill>
                  <a:schemeClr val="tx2"/>
                </a:solidFill>
              </a:defRPr>
            </a:lvl2pPr>
            <a:lvl3pPr>
              <a:defRPr>
                <a:solidFill>
                  <a:schemeClr val="tx2"/>
                </a:solidFill>
              </a:defRPr>
            </a:lvl3pPr>
            <a:lvl4pPr>
              <a:defRPr>
                <a:solidFill>
                  <a:schemeClr val="tx2"/>
                </a:solidFill>
              </a:defRPr>
            </a:lvl4pPr>
            <a:lvl5pPr marL="1828800" indent="0">
              <a:buNone/>
              <a:defRPr>
                <a:solidFill>
                  <a:schemeClr val="tx2"/>
                </a:solidFill>
              </a:defRPr>
            </a:lvl5pPr>
          </a:lstStyle>
          <a:p>
            <a:pPr lvl="4"/>
            <a:r>
              <a:rPr lang="en-GB" dirty="0"/>
              <a:t>Fifth level</a:t>
            </a:r>
            <a:endParaRPr lang="en-US" dirty="0"/>
          </a:p>
        </p:txBody>
      </p:sp>
    </p:spTree>
    <p:extLst>
      <p:ext uri="{BB962C8B-B14F-4D97-AF65-F5344CB8AC3E}">
        <p14:creationId xmlns:p14="http://schemas.microsoft.com/office/powerpoint/2010/main" val="397697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CC3FD-22E3-A042-A0BB-78517DCE0509}"/>
              </a:ext>
            </a:extLst>
          </p:cNvPr>
          <p:cNvSpPr>
            <a:spLocks noGrp="1"/>
          </p:cNvSpPr>
          <p:nvPr>
            <p:ph type="title"/>
          </p:nvPr>
        </p:nvSpPr>
        <p:spPr>
          <a:xfrm>
            <a:off x="503499" y="866232"/>
            <a:ext cx="10180899" cy="10096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830182-CF1B-FF45-8023-FF452A7BD620}"/>
              </a:ext>
            </a:extLst>
          </p:cNvPr>
          <p:cNvSpPr>
            <a:spLocks noGrp="1"/>
          </p:cNvSpPr>
          <p:nvPr>
            <p:ph type="body" idx="1"/>
          </p:nvPr>
        </p:nvSpPr>
        <p:spPr>
          <a:xfrm>
            <a:off x="539595" y="2151825"/>
            <a:ext cx="11119006" cy="33874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9181BD62-41F6-9E48-96DE-5F4D8254B40B}"/>
              </a:ext>
            </a:extLst>
          </p:cNvPr>
          <p:cNvPicPr>
            <a:picLocks noChangeAspect="1"/>
          </p:cNvPicPr>
          <p:nvPr userDrawn="1"/>
        </p:nvPicPr>
        <p:blipFill>
          <a:blip r:embed="rId28"/>
          <a:stretch>
            <a:fillRect/>
          </a:stretch>
        </p:blipFill>
        <p:spPr>
          <a:xfrm>
            <a:off x="373897" y="5727033"/>
            <a:ext cx="1365036" cy="827828"/>
          </a:xfrm>
          <a:prstGeom prst="rect">
            <a:avLst/>
          </a:prstGeom>
        </p:spPr>
      </p:pic>
    </p:spTree>
    <p:extLst>
      <p:ext uri="{BB962C8B-B14F-4D97-AF65-F5344CB8AC3E}">
        <p14:creationId xmlns:p14="http://schemas.microsoft.com/office/powerpoint/2010/main" val="1289635327"/>
      </p:ext>
    </p:extLst>
  </p:cSld>
  <p:clrMap bg1="lt1" tx1="dk1" bg2="lt2" tx2="dk2" accent1="accent1" accent2="accent2" accent3="accent3" accent4="accent4" accent5="accent5" accent6="accent6" hlink="hlink" folHlink="folHlink"/>
  <p:sldLayoutIdLst>
    <p:sldLayoutId id="2147483660" r:id="rId1"/>
    <p:sldLayoutId id="2147483669" r:id="rId2"/>
    <p:sldLayoutId id="2147483670" r:id="rId3"/>
    <p:sldLayoutId id="2147483671" r:id="rId4"/>
    <p:sldLayoutId id="2147483649" r:id="rId5"/>
    <p:sldLayoutId id="2147483662" r:id="rId6"/>
    <p:sldLayoutId id="2147483661"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68" r:id="rId17"/>
    <p:sldLayoutId id="2147483654" r:id="rId18"/>
    <p:sldLayoutId id="2147483655" r:id="rId19"/>
    <p:sldLayoutId id="2147483656" r:id="rId20"/>
    <p:sldLayoutId id="2147483657" r:id="rId21"/>
    <p:sldLayoutId id="2147483658" r:id="rId22"/>
    <p:sldLayoutId id="2147483659" r:id="rId23"/>
    <p:sldLayoutId id="2147483672" r:id="rId24"/>
    <p:sldLayoutId id="2147483674" r:id="rId25"/>
    <p:sldLayoutId id="2147483673" r:id="rId26"/>
  </p:sldLayoutIdLst>
  <p:hf sldNum="0" hdr="0" dt="0"/>
  <p:txStyles>
    <p:titleStyle>
      <a:lvl1pPr algn="l" defTabSz="914400" rtl="0" eaLnBrk="1" latinLnBrk="0" hangingPunct="1">
        <a:lnSpc>
          <a:spcPct val="90000"/>
        </a:lnSpc>
        <a:spcBef>
          <a:spcPct val="0"/>
        </a:spcBef>
        <a:buNone/>
        <a:defRPr sz="4400" kern="1200">
          <a:solidFill>
            <a:schemeClr val="tx1"/>
          </a:solidFill>
          <a:latin typeface="Cocogoose"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ngcitizens.org/resources/citizenship/british-values/"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eur03.safelinks.protection.outlook.com/?url=https%3A%2F%2Fr1.dotdigital-pages.com%2Fp%2F1B3R-17R2%2Fkeeping-in-touch-survey&amp;data=05%7C01%7CLucy.Bell%40theskillsnetwork.com%7Ce9c39f79d1074a38531408dbbab79b7f%7C0b538515fa17445caebcb1bbcb612cd8%7C0%7C0%7C638309069964785467%7CUnknown%7CTWFpbGZsb3d8eyJWIjoiMC4wLjAwMDAiLCJQIjoiV2luMzIiLCJBTiI6Ik1haWwiLCJXVCI6Mn0%3D%7C3000%7C%7C%7C&amp;sdata=DOqOqn6o%2BqpKsGZtU4AZvly5oWjHVLHnlyJ3MO3%2FAEQ%3D&amp;reserved=0" TargetMode="External"/><Relationship Id="rId7" Type="http://schemas.openxmlformats.org/officeDocument/2006/relationships/image" Target="../media/image27.png"/><Relationship Id="rId2" Type="http://schemas.openxmlformats.org/officeDocument/2006/relationships/hyperlink" Target="https://r1.dotdigital-pages.com/p/1B3R-18NY/first-impressions-survey"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eur03.safelinks.protection.outlook.com/?url=https%3A%2F%2Fr1.dotdigital-pages.com%2Fp%2F1B3R-17R3%2Fnext-steps-and-progression-survey&amp;data=05%7C01%7CLucy.Bell%40theskillsnetwork.com%7Ce9c39f79d1074a38531408dbbab79b7f%7C0b538515fa17445caebcb1bbcb612cd8%7C0%7C0%7C638309069964785467%7CUnknown%7CTWFpbGZsb3d8eyJWIjoiMC4wLjAwMDAiLCJQIjoiV2luMzIiLCJBTiI6Ik1haWwiLCJXVCI6Mn0%3D%7C3000%7C%7C%7C&amp;sdata=s37qOqtTXdsbAXQGtx1KnynBP30%2FWR1ii%2B0Zx%2BUYPIA%3D&amp;reserved=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1A1E-DC6A-C80D-6F59-72A39CC1AFA9}"/>
              </a:ext>
            </a:extLst>
          </p:cNvPr>
          <p:cNvSpPr>
            <a:spLocks noGrp="1"/>
          </p:cNvSpPr>
          <p:nvPr>
            <p:ph type="ctrTitle"/>
          </p:nvPr>
        </p:nvSpPr>
        <p:spPr>
          <a:xfrm>
            <a:off x="297426" y="2264326"/>
            <a:ext cx="11597147" cy="2832100"/>
          </a:xfrm>
        </p:spPr>
        <p:txBody>
          <a:bodyPr/>
          <a:lstStyle/>
          <a:p>
            <a:r>
              <a:rPr lang="en-GB" dirty="0">
                <a:solidFill>
                  <a:schemeClr val="bg1"/>
                </a:solidFill>
              </a:rPr>
              <a:t>Welcome to Induction </a:t>
            </a:r>
            <a:br>
              <a:rPr lang="en-GB" dirty="0">
                <a:solidFill>
                  <a:schemeClr val="bg1"/>
                </a:solidFill>
              </a:rPr>
            </a:br>
            <a:r>
              <a:rPr lang="en-GB" sz="4000" dirty="0">
                <a:solidFill>
                  <a:schemeClr val="bg1"/>
                </a:solidFill>
              </a:rPr>
              <a:t>Skills Bootcamp</a:t>
            </a:r>
            <a:endParaRPr lang="en-GB" dirty="0">
              <a:solidFill>
                <a:schemeClr val="bg1"/>
              </a:solidFill>
            </a:endParaRPr>
          </a:p>
        </p:txBody>
      </p:sp>
      <p:pic>
        <p:nvPicPr>
          <p:cNvPr id="3" name="Picture 2">
            <a:extLst>
              <a:ext uri="{FF2B5EF4-FFF2-40B4-BE49-F238E27FC236}">
                <a16:creationId xmlns:a16="http://schemas.microsoft.com/office/drawing/2014/main" id="{5A2D694C-9757-C13F-6670-A03AA13BE841}"/>
              </a:ext>
            </a:extLst>
          </p:cNvPr>
          <p:cNvPicPr>
            <a:picLocks noChangeAspect="1"/>
          </p:cNvPicPr>
          <p:nvPr/>
        </p:nvPicPr>
        <p:blipFill>
          <a:blip r:embed="rId5"/>
          <a:stretch>
            <a:fillRect/>
          </a:stretch>
        </p:blipFill>
        <p:spPr>
          <a:xfrm>
            <a:off x="671805" y="366395"/>
            <a:ext cx="1813734" cy="1395180"/>
          </a:xfrm>
          <a:prstGeom prst="rect">
            <a:avLst/>
          </a:prstGeom>
        </p:spPr>
      </p:pic>
      <p:pic>
        <p:nvPicPr>
          <p:cNvPr id="4" name="Picture 3">
            <a:extLst>
              <a:ext uri="{FF2B5EF4-FFF2-40B4-BE49-F238E27FC236}">
                <a16:creationId xmlns:a16="http://schemas.microsoft.com/office/drawing/2014/main" id="{8C53CEE7-E9FA-0AFA-4C0E-F298146BCC4B}"/>
              </a:ext>
            </a:extLst>
          </p:cNvPr>
          <p:cNvPicPr>
            <a:picLocks noChangeAspect="1"/>
          </p:cNvPicPr>
          <p:nvPr/>
        </p:nvPicPr>
        <p:blipFill>
          <a:blip r:embed="rId6"/>
          <a:stretch>
            <a:fillRect/>
          </a:stretch>
        </p:blipFill>
        <p:spPr>
          <a:xfrm>
            <a:off x="8645273" y="1063985"/>
            <a:ext cx="2499930" cy="2192921"/>
          </a:xfrm>
          <a:prstGeom prst="rect">
            <a:avLst/>
          </a:prstGeom>
        </p:spPr>
      </p:pic>
      <p:pic>
        <p:nvPicPr>
          <p:cNvPr id="7" name="Audio 6">
            <a:hlinkClick r:id="" action="ppaction://media"/>
            <a:extLst>
              <a:ext uri="{FF2B5EF4-FFF2-40B4-BE49-F238E27FC236}">
                <a16:creationId xmlns:a16="http://schemas.microsoft.com/office/drawing/2014/main" id="{22E077A1-0FEF-72ED-5251-C736E35899B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2039619"/>
      </p:ext>
    </p:extLst>
  </p:cSld>
  <p:clrMapOvr>
    <a:masterClrMapping/>
  </p:clrMapOvr>
  <mc:AlternateContent xmlns:mc="http://schemas.openxmlformats.org/markup-compatibility/2006">
    <mc:Choice xmlns:p14="http://schemas.microsoft.com/office/powerpoint/2010/main" Requires="p14">
      <p:transition spd="slow" p14:dur="2000" advTm="23093"/>
    </mc:Choice>
    <mc:Fallback>
      <p:transition spd="slow" advTm="23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3B927-3FAE-F001-A65F-5125440621ED}"/>
              </a:ext>
            </a:extLst>
          </p:cNvPr>
          <p:cNvSpPr txBox="1"/>
          <p:nvPr/>
        </p:nvSpPr>
        <p:spPr>
          <a:xfrm>
            <a:off x="2351314" y="967943"/>
            <a:ext cx="9635721" cy="5534211"/>
          </a:xfrm>
          <a:prstGeom prst="rect">
            <a:avLst/>
          </a:prstGeom>
        </p:spPr>
        <p:txBody>
          <a:bodyPr vert="horz" lIns="91440" tIns="45720" rIns="91440" bIns="45720" rtlCol="0" anchor="ctr">
            <a:normAutofit fontScale="85000" lnSpcReduction="20000"/>
          </a:bodyPr>
          <a:lstStyle/>
          <a:p>
            <a:pPr defTabSz="914400">
              <a:lnSpc>
                <a:spcPct val="90000"/>
              </a:lnSpc>
              <a:spcAft>
                <a:spcPts val="600"/>
              </a:spcAft>
            </a:pPr>
            <a:r>
              <a:rPr lang="en-US" sz="3300" b="1" dirty="0"/>
              <a:t>Democracy: </a:t>
            </a:r>
            <a:r>
              <a:rPr lang="en-US" sz="3300" dirty="0"/>
              <a:t>making decisions together, for example giving opportunities to develop minds in an atmosphere where questions are valued.</a:t>
            </a:r>
          </a:p>
          <a:p>
            <a:pPr defTabSz="914400">
              <a:lnSpc>
                <a:spcPct val="90000"/>
              </a:lnSpc>
              <a:spcAft>
                <a:spcPts val="600"/>
              </a:spcAft>
            </a:pPr>
            <a:endParaRPr lang="en-US" sz="3300" dirty="0"/>
          </a:p>
          <a:p>
            <a:pPr defTabSz="914400">
              <a:lnSpc>
                <a:spcPct val="90000"/>
              </a:lnSpc>
              <a:spcAft>
                <a:spcPts val="600"/>
              </a:spcAft>
            </a:pPr>
            <a:r>
              <a:rPr lang="en-US" sz="3300" b="1" dirty="0"/>
              <a:t>Rule of law: </a:t>
            </a:r>
            <a:r>
              <a:rPr lang="en-US" sz="3300" dirty="0"/>
              <a:t>understanding rules matter for example collaborating with everyone to create rules and codes of behaviour.</a:t>
            </a:r>
          </a:p>
          <a:p>
            <a:pPr defTabSz="914400">
              <a:lnSpc>
                <a:spcPct val="90000"/>
              </a:lnSpc>
              <a:spcAft>
                <a:spcPts val="600"/>
              </a:spcAft>
            </a:pPr>
            <a:endParaRPr lang="en-US" sz="3300" dirty="0"/>
          </a:p>
          <a:p>
            <a:pPr defTabSz="914400">
              <a:lnSpc>
                <a:spcPct val="90000"/>
              </a:lnSpc>
              <a:spcAft>
                <a:spcPts val="600"/>
              </a:spcAft>
            </a:pPr>
            <a:r>
              <a:rPr lang="en-US" sz="3300" b="1" dirty="0"/>
              <a:t>Individual liberty:</a:t>
            </a:r>
            <a:r>
              <a:rPr lang="en-US" sz="3300" dirty="0"/>
              <a:t> freedom for all, for example reflecting on their differences and understanding we are free to have different opinions</a:t>
            </a:r>
          </a:p>
          <a:p>
            <a:pPr defTabSz="914400">
              <a:lnSpc>
                <a:spcPct val="90000"/>
              </a:lnSpc>
              <a:spcAft>
                <a:spcPts val="600"/>
              </a:spcAft>
            </a:pPr>
            <a:endParaRPr lang="en-US" sz="3300" dirty="0"/>
          </a:p>
          <a:p>
            <a:pPr defTabSz="914400">
              <a:lnSpc>
                <a:spcPct val="90000"/>
              </a:lnSpc>
              <a:spcAft>
                <a:spcPts val="600"/>
              </a:spcAft>
            </a:pPr>
            <a:r>
              <a:rPr lang="en-US" sz="3300" b="1" dirty="0"/>
              <a:t>Mutual respect and tolerance: </a:t>
            </a:r>
            <a:r>
              <a:rPr lang="en-US" sz="3300" dirty="0"/>
              <a:t>treat others as you want to be treated, for example sharing and respecting other’s opinions.</a:t>
            </a:r>
          </a:p>
          <a:p>
            <a:pPr defTabSz="914400">
              <a:lnSpc>
                <a:spcPct val="90000"/>
              </a:lnSpc>
              <a:spcAft>
                <a:spcPts val="600"/>
              </a:spcAft>
            </a:pPr>
            <a:endParaRPr lang="en-US" sz="2400" dirty="0"/>
          </a:p>
          <a:p>
            <a:pPr defTabSz="914400">
              <a:lnSpc>
                <a:spcPct val="90000"/>
              </a:lnSpc>
              <a:spcAft>
                <a:spcPts val="600"/>
              </a:spcAft>
            </a:pPr>
            <a:r>
              <a:rPr lang="en-US" sz="2400" dirty="0">
                <a:hlinkClick r:id="rId2">
                  <a:extLst>
                    <a:ext uri="{A12FA001-AC4F-418D-AE19-62706E023703}">
                      <ahyp:hlinkClr xmlns:ahyp="http://schemas.microsoft.com/office/drawing/2018/hyperlinkcolor" val="tx"/>
                    </a:ext>
                  </a:extLst>
                </a:hlinkClick>
              </a:rPr>
              <a:t>https://www.youngcitizens.org/resources/citizenship/british-values/</a:t>
            </a:r>
            <a:endParaRPr lang="en-US" sz="2400" dirty="0"/>
          </a:p>
        </p:txBody>
      </p:sp>
      <p:sp>
        <p:nvSpPr>
          <p:cNvPr id="6" name="TextBox 5">
            <a:extLst>
              <a:ext uri="{FF2B5EF4-FFF2-40B4-BE49-F238E27FC236}">
                <a16:creationId xmlns:a16="http://schemas.microsoft.com/office/drawing/2014/main" id="{CD604D7E-D66E-22BD-1102-601318735CE0}"/>
              </a:ext>
            </a:extLst>
          </p:cNvPr>
          <p:cNvSpPr txBox="1"/>
          <p:nvPr/>
        </p:nvSpPr>
        <p:spPr>
          <a:xfrm>
            <a:off x="2258008" y="260057"/>
            <a:ext cx="5262466" cy="707886"/>
          </a:xfrm>
          <a:prstGeom prst="rect">
            <a:avLst/>
          </a:prstGeom>
          <a:noFill/>
        </p:spPr>
        <p:txBody>
          <a:bodyPr wrap="square">
            <a:spAutoFit/>
          </a:bodyPr>
          <a:lstStyle/>
          <a:p>
            <a:r>
              <a:rPr lang="en-US" sz="4000" kern="1200" dirty="0">
                <a:latin typeface="Cocogoose" panose="020B0604020202020204" charset="0"/>
                <a:ea typeface="+mj-ea"/>
                <a:cs typeface="+mj-cs"/>
              </a:rPr>
              <a:t>British Values</a:t>
            </a:r>
            <a:endParaRPr lang="en-GB" sz="4000" dirty="0">
              <a:latin typeface="Cocogoose" panose="020B0604020202020204" charset="0"/>
            </a:endParaRPr>
          </a:p>
        </p:txBody>
      </p:sp>
    </p:spTree>
    <p:extLst>
      <p:ext uri="{BB962C8B-B14F-4D97-AF65-F5344CB8AC3E}">
        <p14:creationId xmlns:p14="http://schemas.microsoft.com/office/powerpoint/2010/main" val="122845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F6D1B4B-E209-BC11-7F14-AB0175527599}"/>
              </a:ext>
            </a:extLst>
          </p:cNvPr>
          <p:cNvSpPr>
            <a:spLocks noGrp="1"/>
          </p:cNvSpPr>
          <p:nvPr>
            <p:ph type="title"/>
          </p:nvPr>
        </p:nvSpPr>
        <p:spPr>
          <a:xfrm>
            <a:off x="755813" y="243761"/>
            <a:ext cx="9554514" cy="689234"/>
          </a:xfrm>
        </p:spPr>
        <p:txBody>
          <a:bodyPr>
            <a:normAutofit fontScale="90000"/>
          </a:bodyPr>
          <a:lstStyle/>
          <a:p>
            <a:r>
              <a:rPr lang="en-US" dirty="0"/>
              <a:t>Prevent</a:t>
            </a:r>
            <a:endParaRPr lang="en-GB" dirty="0"/>
          </a:p>
        </p:txBody>
      </p:sp>
      <p:sp>
        <p:nvSpPr>
          <p:cNvPr id="11" name="TextBox 10">
            <a:extLst>
              <a:ext uri="{FF2B5EF4-FFF2-40B4-BE49-F238E27FC236}">
                <a16:creationId xmlns:a16="http://schemas.microsoft.com/office/drawing/2014/main" id="{961D21D5-7A67-084F-A5E7-5F90BAE4C5A3}"/>
              </a:ext>
            </a:extLst>
          </p:cNvPr>
          <p:cNvSpPr txBox="1"/>
          <p:nvPr/>
        </p:nvSpPr>
        <p:spPr>
          <a:xfrm>
            <a:off x="755813" y="932995"/>
            <a:ext cx="11043293" cy="4832092"/>
          </a:xfrm>
          <a:prstGeom prst="rect">
            <a:avLst/>
          </a:prstGeom>
          <a:noFill/>
        </p:spPr>
        <p:txBody>
          <a:bodyPr wrap="square">
            <a:spAutoFit/>
          </a:bodyPr>
          <a:lstStyle/>
          <a:p>
            <a:pPr marL="0" indent="0">
              <a:buNone/>
            </a:pPr>
            <a:r>
              <a:rPr lang="en-US" sz="2800" dirty="0">
                <a:latin typeface="+mn-lt"/>
              </a:rPr>
              <a:t>The Prevent Law came into force in 2015. Educational providers must have due regard to the need to prevent people being drawn into terrorism.</a:t>
            </a:r>
          </a:p>
          <a:p>
            <a:pPr marL="0" indent="0">
              <a:buNone/>
            </a:pPr>
            <a:endParaRPr lang="en-US" sz="2800" dirty="0">
              <a:latin typeface="+mn-lt"/>
            </a:endParaRPr>
          </a:p>
          <a:p>
            <a:pPr marL="0" indent="0">
              <a:buNone/>
            </a:pPr>
            <a:r>
              <a:rPr lang="en-US" sz="2800" dirty="0">
                <a:latin typeface="+mn-lt"/>
              </a:rPr>
              <a:t>The government has defined extremism in the Prevent strategy as: “vocal or active opposition to fundamental British Values, including democracy, the rule of law, individual liberty and mutual respect and tolerance of different faiths and beliefs." </a:t>
            </a:r>
          </a:p>
          <a:p>
            <a:pPr marL="0" indent="0">
              <a:buNone/>
            </a:pPr>
            <a:endParaRPr lang="en-US" sz="2800" dirty="0">
              <a:latin typeface="+mn-lt"/>
            </a:endParaRPr>
          </a:p>
          <a:p>
            <a:pPr marL="0" indent="0">
              <a:buNone/>
            </a:pPr>
            <a:r>
              <a:rPr lang="en-US" sz="2800" dirty="0">
                <a:latin typeface="+mn-lt"/>
              </a:rPr>
              <a:t>In education it means that we must demonstrate that they are protecting people from being drawn into terrorism by having robust safeguarding policies.</a:t>
            </a:r>
            <a:endParaRPr lang="en-GB" sz="2800" dirty="0">
              <a:latin typeface="+mn-lt"/>
            </a:endParaRPr>
          </a:p>
        </p:txBody>
      </p:sp>
    </p:spTree>
    <p:extLst>
      <p:ext uri="{BB962C8B-B14F-4D97-AF65-F5344CB8AC3E}">
        <p14:creationId xmlns:p14="http://schemas.microsoft.com/office/powerpoint/2010/main" val="3761886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A6BB-551B-A6D5-AD56-71DDCF6857C7}"/>
              </a:ext>
            </a:extLst>
          </p:cNvPr>
          <p:cNvSpPr>
            <a:spLocks noGrp="1"/>
          </p:cNvSpPr>
          <p:nvPr>
            <p:ph type="title"/>
          </p:nvPr>
        </p:nvSpPr>
        <p:spPr>
          <a:xfrm>
            <a:off x="1714677" y="1426499"/>
            <a:ext cx="10180899" cy="3154831"/>
          </a:xfrm>
        </p:spPr>
        <p:txBody>
          <a:bodyPr>
            <a:noAutofit/>
          </a:bodyPr>
          <a:lstStyle/>
          <a:p>
            <a:pPr algn="ctr"/>
            <a:r>
              <a:rPr lang="en-US" sz="5400" dirty="0"/>
              <a:t>What do we mean by the term safeguarding?</a:t>
            </a:r>
            <a:endParaRPr lang="en-GB" sz="5400" dirty="0"/>
          </a:p>
        </p:txBody>
      </p:sp>
    </p:spTree>
    <p:extLst>
      <p:ext uri="{BB962C8B-B14F-4D97-AF65-F5344CB8AC3E}">
        <p14:creationId xmlns:p14="http://schemas.microsoft.com/office/powerpoint/2010/main" val="77065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B4C09-844C-12F5-1EC9-4319CE0F7A7D}"/>
              </a:ext>
            </a:extLst>
          </p:cNvPr>
          <p:cNvSpPr>
            <a:spLocks noGrp="1"/>
          </p:cNvSpPr>
          <p:nvPr>
            <p:ph type="title"/>
          </p:nvPr>
        </p:nvSpPr>
        <p:spPr>
          <a:xfrm>
            <a:off x="242597" y="933061"/>
            <a:ext cx="12232432" cy="386464"/>
          </a:xfrm>
        </p:spPr>
        <p:txBody>
          <a:bodyPr>
            <a:normAutofit fontScale="90000"/>
          </a:bodyPr>
          <a:lstStyle/>
          <a:p>
            <a:r>
              <a:rPr lang="en-US" b="0" i="0" dirty="0">
                <a:solidFill>
                  <a:srgbClr val="0B0C0C"/>
                </a:solidFill>
                <a:effectLst/>
                <a:latin typeface="Cocogoose" panose="020B0604020202020204" charset="0"/>
              </a:rPr>
              <a:t>Safeguarding adults is defined</a:t>
            </a:r>
            <a:br>
              <a:rPr lang="en-US" b="0" i="0" dirty="0">
                <a:solidFill>
                  <a:srgbClr val="0B0C0C"/>
                </a:solidFill>
                <a:effectLst/>
                <a:latin typeface="Cocogoose" panose="020B0604020202020204" charset="0"/>
              </a:rPr>
            </a:br>
            <a:endParaRPr lang="en-GB" dirty="0">
              <a:latin typeface="Cocogoose" panose="020B0604020202020204" charset="0"/>
            </a:endParaRPr>
          </a:p>
        </p:txBody>
      </p:sp>
      <p:sp>
        <p:nvSpPr>
          <p:cNvPr id="6" name="TextBox 5">
            <a:extLst>
              <a:ext uri="{FF2B5EF4-FFF2-40B4-BE49-F238E27FC236}">
                <a16:creationId xmlns:a16="http://schemas.microsoft.com/office/drawing/2014/main" id="{C2C0B137-3C6D-4482-0511-F87B9C932B40}"/>
              </a:ext>
            </a:extLst>
          </p:cNvPr>
          <p:cNvSpPr txBox="1"/>
          <p:nvPr/>
        </p:nvSpPr>
        <p:spPr>
          <a:xfrm>
            <a:off x="609602" y="1443841"/>
            <a:ext cx="11865427" cy="3970318"/>
          </a:xfrm>
          <a:prstGeom prst="rect">
            <a:avLst/>
          </a:prstGeom>
          <a:noFill/>
        </p:spPr>
        <p:txBody>
          <a:bodyPr wrap="square">
            <a:spAutoFit/>
          </a:bodyPr>
          <a:lstStyle/>
          <a:p>
            <a:pPr algn="l">
              <a:buFont typeface="Arial" panose="020B0604020202020204" pitchFamily="34" charset="0"/>
              <a:buChar char="•"/>
            </a:pPr>
            <a:r>
              <a:rPr lang="en-US" sz="2800" b="0" i="0" dirty="0">
                <a:solidFill>
                  <a:srgbClr val="0B0C0C"/>
                </a:solidFill>
                <a:effectLst/>
              </a:rPr>
              <a:t>protecting the rights of adults to live in safety, free from abuse and neglect.</a:t>
            </a:r>
          </a:p>
          <a:p>
            <a:pPr algn="l">
              <a:buFont typeface="Arial" panose="020B0604020202020204" pitchFamily="34" charset="0"/>
              <a:buChar char="•"/>
            </a:pPr>
            <a:r>
              <a:rPr lang="en-US" sz="2800" b="0" i="0" dirty="0">
                <a:solidFill>
                  <a:srgbClr val="0B0C0C"/>
                </a:solidFill>
                <a:effectLst/>
              </a:rPr>
              <a:t>people and organisations working together to prevent and stop both the risks and experience of abuse or neglect.</a:t>
            </a:r>
          </a:p>
          <a:p>
            <a:pPr algn="l">
              <a:buFont typeface="Arial" panose="020B0604020202020204" pitchFamily="34" charset="0"/>
              <a:buChar char="•"/>
            </a:pPr>
            <a:r>
              <a:rPr lang="en-US" sz="2800" b="0" i="0" dirty="0">
                <a:solidFill>
                  <a:srgbClr val="0B0C0C"/>
                </a:solidFill>
                <a:effectLst/>
              </a:rPr>
              <a:t>people and organisations making sure that the adult’s wellbeing is promoted including, where appropriate, taking fully into account their views, wishes, feelings and beliefs in deciding on any action.</a:t>
            </a:r>
          </a:p>
          <a:p>
            <a:pPr algn="l">
              <a:buFont typeface="Arial" panose="020B0604020202020204" pitchFamily="34" charset="0"/>
              <a:buChar char="•"/>
            </a:pPr>
            <a:r>
              <a:rPr lang="en-US" sz="2800" b="0" i="0" dirty="0">
                <a:solidFill>
                  <a:srgbClr val="0B0C0C"/>
                </a:solidFill>
                <a:effectLst/>
              </a:rPr>
              <a:t>recognising that adults sometimes have complex interpersonal relationships and may be ambivalent, unclear or unrealistic about their personal circumstances and therefore potential risks to their safety or well-being.</a:t>
            </a:r>
          </a:p>
        </p:txBody>
      </p:sp>
    </p:spTree>
    <p:extLst>
      <p:ext uri="{BB962C8B-B14F-4D97-AF65-F5344CB8AC3E}">
        <p14:creationId xmlns:p14="http://schemas.microsoft.com/office/powerpoint/2010/main" val="196201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962D-E482-E566-E218-47C305455F4E}"/>
              </a:ext>
            </a:extLst>
          </p:cNvPr>
          <p:cNvSpPr>
            <a:spLocks noGrp="1"/>
          </p:cNvSpPr>
          <p:nvPr>
            <p:ph type="title"/>
          </p:nvPr>
        </p:nvSpPr>
        <p:spPr/>
        <p:txBody>
          <a:bodyPr/>
          <a:lstStyle/>
          <a:p>
            <a:r>
              <a:rPr lang="en-US" dirty="0"/>
              <a:t>Safeguarding</a:t>
            </a:r>
            <a:endParaRPr lang="en-GB" dirty="0"/>
          </a:p>
        </p:txBody>
      </p:sp>
      <p:pic>
        <p:nvPicPr>
          <p:cNvPr id="5" name="Content Placeholder 5">
            <a:extLst>
              <a:ext uri="{FF2B5EF4-FFF2-40B4-BE49-F238E27FC236}">
                <a16:creationId xmlns:a16="http://schemas.microsoft.com/office/drawing/2014/main" id="{A14E0ED5-B16E-6916-71CF-04A7DF2F7D8D}"/>
              </a:ext>
            </a:extLst>
          </p:cNvPr>
          <p:cNvPicPr>
            <a:picLocks noChangeAspect="1"/>
          </p:cNvPicPr>
          <p:nvPr/>
        </p:nvPicPr>
        <p:blipFill rotWithShape="1">
          <a:blip r:embed="rId2"/>
          <a:srcRect t="32836"/>
          <a:stretch/>
        </p:blipFill>
        <p:spPr>
          <a:xfrm>
            <a:off x="2358708" y="2183119"/>
            <a:ext cx="8899323" cy="2928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6878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D4B9C-A149-5790-D2E9-A995AF7DEC58}"/>
              </a:ext>
            </a:extLst>
          </p:cNvPr>
          <p:cNvSpPr>
            <a:spLocks noGrp="1"/>
          </p:cNvSpPr>
          <p:nvPr>
            <p:ph type="title"/>
          </p:nvPr>
        </p:nvSpPr>
        <p:spPr>
          <a:xfrm>
            <a:off x="2780169" y="407690"/>
            <a:ext cx="10180899" cy="1009651"/>
          </a:xfrm>
        </p:spPr>
        <p:txBody>
          <a:bodyPr/>
          <a:lstStyle/>
          <a:p>
            <a:r>
              <a:rPr lang="en-GB" sz="4400" dirty="0"/>
              <a:t>safeguarding issues</a:t>
            </a:r>
            <a:endParaRPr lang="en-GB" dirty="0"/>
          </a:p>
        </p:txBody>
      </p:sp>
      <p:sp>
        <p:nvSpPr>
          <p:cNvPr id="4" name="TextBox 3">
            <a:extLst>
              <a:ext uri="{FF2B5EF4-FFF2-40B4-BE49-F238E27FC236}">
                <a16:creationId xmlns:a16="http://schemas.microsoft.com/office/drawing/2014/main" id="{DE1B5172-CCF9-5EDB-1D01-9FA5A82F79ED}"/>
              </a:ext>
            </a:extLst>
          </p:cNvPr>
          <p:cNvSpPr txBox="1"/>
          <p:nvPr/>
        </p:nvSpPr>
        <p:spPr>
          <a:xfrm>
            <a:off x="2780169" y="1454233"/>
            <a:ext cx="9386887" cy="3416320"/>
          </a:xfrm>
          <a:prstGeom prst="rect">
            <a:avLst/>
          </a:prstGeom>
          <a:noFill/>
        </p:spPr>
        <p:txBody>
          <a:bodyPr wrap="square">
            <a:spAutoFit/>
          </a:bodyPr>
          <a:lstStyle/>
          <a:p>
            <a:pPr marL="0" indent="0">
              <a:buNone/>
            </a:pPr>
            <a:r>
              <a:rPr lang="en-GB" sz="3600" dirty="0"/>
              <a:t>If you feel you need advice regarding any safeguarding issues, speak or email your tutor.</a:t>
            </a:r>
          </a:p>
          <a:p>
            <a:pPr marL="0" indent="0">
              <a:buNone/>
            </a:pPr>
            <a:endParaRPr lang="en-GB" sz="3600" dirty="0"/>
          </a:p>
          <a:p>
            <a:pPr marL="0" indent="0">
              <a:buNone/>
            </a:pPr>
            <a:r>
              <a:rPr lang="en-GB" sz="3600" dirty="0"/>
              <a:t>You can also contact the Safeguarding Team</a:t>
            </a:r>
          </a:p>
          <a:p>
            <a:pPr marL="0" indent="0">
              <a:buNone/>
            </a:pPr>
            <a:r>
              <a:rPr lang="en-GB" sz="3600" dirty="0"/>
              <a:t>Email safeguarding@theskillsnetwork.com</a:t>
            </a:r>
          </a:p>
          <a:p>
            <a:pPr marL="0" indent="0">
              <a:buNone/>
            </a:pPr>
            <a:r>
              <a:rPr lang="en-GB" sz="3600" dirty="0"/>
              <a:t>Tel:  01757 210 022</a:t>
            </a:r>
          </a:p>
        </p:txBody>
      </p:sp>
    </p:spTree>
    <p:extLst>
      <p:ext uri="{BB962C8B-B14F-4D97-AF65-F5344CB8AC3E}">
        <p14:creationId xmlns:p14="http://schemas.microsoft.com/office/powerpoint/2010/main" val="26348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5B6D5-7115-39FE-E228-8F401B906B96}"/>
              </a:ext>
            </a:extLst>
          </p:cNvPr>
          <p:cNvSpPr txBox="1"/>
          <p:nvPr/>
        </p:nvSpPr>
        <p:spPr>
          <a:xfrm>
            <a:off x="1789540" y="1237071"/>
            <a:ext cx="10293603" cy="5293757"/>
          </a:xfrm>
          <a:prstGeom prst="rect">
            <a:avLst/>
          </a:prstGeom>
          <a:noFill/>
        </p:spPr>
        <p:txBody>
          <a:bodyPr wrap="square" rtlCol="0">
            <a:spAutoFit/>
          </a:bodyPr>
          <a:lstStyle/>
          <a:p>
            <a:r>
              <a:rPr lang="en-US" sz="3200" dirty="0"/>
              <a:t>You are required attend every session to pass your course.</a:t>
            </a:r>
          </a:p>
          <a:p>
            <a:endParaRPr lang="en-US" sz="3200" dirty="0"/>
          </a:p>
          <a:p>
            <a:r>
              <a:rPr lang="en-US" sz="3200" dirty="0"/>
              <a:t>If you miss a session, you must attend an alternative relevant session or if none are available, you must view the missed session and confirm you have met the objectives of the session. </a:t>
            </a:r>
          </a:p>
          <a:p>
            <a:endParaRPr lang="en-US" sz="3200" dirty="0"/>
          </a:p>
          <a:p>
            <a:r>
              <a:rPr lang="en-US" sz="3200" dirty="0"/>
              <a:t>Email </a:t>
            </a:r>
            <a:r>
              <a:rPr lang="en-GB" sz="3200" b="0" i="0" dirty="0">
                <a:effectLst/>
                <a:latin typeface="Calibri" panose="020F0502020204030204" pitchFamily="34" charset="0"/>
              </a:rPr>
              <a:t>skills.bootcamps@theskillsnetwork.com </a:t>
            </a:r>
            <a:endParaRPr lang="en-US" sz="3200" dirty="0"/>
          </a:p>
          <a:p>
            <a:r>
              <a:rPr lang="en-US" sz="3200" dirty="0"/>
              <a:t>Please cc your tutor when you do so.</a:t>
            </a:r>
          </a:p>
          <a:p>
            <a:r>
              <a:rPr lang="en-US" sz="3200" dirty="0"/>
              <a:t>Failure to attend can put your place on the course at risk.</a:t>
            </a:r>
          </a:p>
          <a:p>
            <a:endParaRPr lang="en-GB" dirty="0"/>
          </a:p>
        </p:txBody>
      </p:sp>
      <p:sp>
        <p:nvSpPr>
          <p:cNvPr id="3" name="Title 1">
            <a:extLst>
              <a:ext uri="{FF2B5EF4-FFF2-40B4-BE49-F238E27FC236}">
                <a16:creationId xmlns:a16="http://schemas.microsoft.com/office/drawing/2014/main" id="{0E9A3207-48CE-DAE3-B730-AFAD914E0C4C}"/>
              </a:ext>
            </a:extLst>
          </p:cNvPr>
          <p:cNvSpPr>
            <a:spLocks noGrp="1"/>
          </p:cNvSpPr>
          <p:nvPr>
            <p:ph type="title"/>
          </p:nvPr>
        </p:nvSpPr>
        <p:spPr>
          <a:xfrm>
            <a:off x="7854439" y="58789"/>
            <a:ext cx="3809025" cy="1150470"/>
          </a:xfrm>
        </p:spPr>
        <p:txBody>
          <a:bodyPr vert="horz" lIns="91440" tIns="45720" rIns="91440" bIns="45720" rtlCol="0" anchor="b">
            <a:normAutofit/>
          </a:bodyPr>
          <a:lstStyle/>
          <a:p>
            <a:r>
              <a:rPr lang="en-US" sz="4000" dirty="0"/>
              <a:t>Attendance</a:t>
            </a:r>
          </a:p>
        </p:txBody>
      </p:sp>
    </p:spTree>
    <p:extLst>
      <p:ext uri="{BB962C8B-B14F-4D97-AF65-F5344CB8AC3E}">
        <p14:creationId xmlns:p14="http://schemas.microsoft.com/office/powerpoint/2010/main" val="277899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9A3207-48CE-DAE3-B730-AFAD914E0C4C}"/>
              </a:ext>
            </a:extLst>
          </p:cNvPr>
          <p:cNvSpPr>
            <a:spLocks noGrp="1"/>
          </p:cNvSpPr>
          <p:nvPr>
            <p:ph type="title"/>
          </p:nvPr>
        </p:nvSpPr>
        <p:spPr>
          <a:xfrm>
            <a:off x="7854439" y="58789"/>
            <a:ext cx="3809025" cy="1150470"/>
          </a:xfrm>
        </p:spPr>
        <p:txBody>
          <a:bodyPr vert="horz" lIns="91440" tIns="45720" rIns="91440" bIns="45720" rtlCol="0" anchor="b">
            <a:normAutofit fontScale="90000"/>
          </a:bodyPr>
          <a:lstStyle/>
          <a:p>
            <a:r>
              <a:rPr lang="en-US" sz="4000" dirty="0"/>
              <a:t>Assessments</a:t>
            </a:r>
          </a:p>
        </p:txBody>
      </p:sp>
      <p:sp>
        <p:nvSpPr>
          <p:cNvPr id="5" name="TextBox 4">
            <a:extLst>
              <a:ext uri="{FF2B5EF4-FFF2-40B4-BE49-F238E27FC236}">
                <a16:creationId xmlns:a16="http://schemas.microsoft.com/office/drawing/2014/main" id="{9BEBFC1F-AAF9-5E9F-195A-5C1EBE067C9E}"/>
              </a:ext>
            </a:extLst>
          </p:cNvPr>
          <p:cNvSpPr txBox="1"/>
          <p:nvPr/>
        </p:nvSpPr>
        <p:spPr>
          <a:xfrm>
            <a:off x="2022805" y="1742810"/>
            <a:ext cx="9919204" cy="4031873"/>
          </a:xfrm>
          <a:prstGeom prst="rect">
            <a:avLst/>
          </a:prstGeom>
          <a:noFill/>
        </p:spPr>
        <p:txBody>
          <a:bodyPr wrap="square">
            <a:spAutoFit/>
          </a:bodyPr>
          <a:lstStyle/>
          <a:p>
            <a:r>
              <a:rPr lang="en-US" sz="3200" dirty="0"/>
              <a:t>You are required to complete your assessments on time and to an appropriate standard to pass your course.</a:t>
            </a:r>
          </a:p>
          <a:p>
            <a:endParaRPr lang="en-US" sz="3200" dirty="0"/>
          </a:p>
          <a:p>
            <a:r>
              <a:rPr lang="en-US" sz="3200" dirty="0"/>
              <a:t>If you are required to resubmit an assessment, please ensure you do so within 7 days.</a:t>
            </a:r>
          </a:p>
          <a:p>
            <a:endParaRPr lang="en-US" sz="3200" dirty="0"/>
          </a:p>
          <a:p>
            <a:r>
              <a:rPr lang="en-US" sz="3200" dirty="0"/>
              <a:t>Failure to submit your assessments can put your place on the course at risk.</a:t>
            </a:r>
          </a:p>
        </p:txBody>
      </p:sp>
    </p:spTree>
    <p:extLst>
      <p:ext uri="{BB962C8B-B14F-4D97-AF65-F5344CB8AC3E}">
        <p14:creationId xmlns:p14="http://schemas.microsoft.com/office/powerpoint/2010/main" val="348805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9A3207-48CE-DAE3-B730-AFAD914E0C4C}"/>
              </a:ext>
            </a:extLst>
          </p:cNvPr>
          <p:cNvSpPr>
            <a:spLocks noGrp="1"/>
          </p:cNvSpPr>
          <p:nvPr>
            <p:ph type="title"/>
          </p:nvPr>
        </p:nvSpPr>
        <p:spPr>
          <a:xfrm>
            <a:off x="6913985" y="58789"/>
            <a:ext cx="4749480" cy="1150470"/>
          </a:xfrm>
        </p:spPr>
        <p:txBody>
          <a:bodyPr vert="horz" lIns="91440" tIns="45720" rIns="91440" bIns="45720" rtlCol="0" anchor="b">
            <a:normAutofit/>
          </a:bodyPr>
          <a:lstStyle/>
          <a:p>
            <a:r>
              <a:rPr lang="en-US" sz="4000" dirty="0"/>
              <a:t>Personal tutors</a:t>
            </a:r>
          </a:p>
        </p:txBody>
      </p:sp>
      <p:sp>
        <p:nvSpPr>
          <p:cNvPr id="5" name="TextBox 4">
            <a:extLst>
              <a:ext uri="{FF2B5EF4-FFF2-40B4-BE49-F238E27FC236}">
                <a16:creationId xmlns:a16="http://schemas.microsoft.com/office/drawing/2014/main" id="{9BEBFC1F-AAF9-5E9F-195A-5C1EBE067C9E}"/>
              </a:ext>
            </a:extLst>
          </p:cNvPr>
          <p:cNvSpPr txBox="1"/>
          <p:nvPr/>
        </p:nvSpPr>
        <p:spPr>
          <a:xfrm>
            <a:off x="1621589" y="1742810"/>
            <a:ext cx="9919204" cy="3046988"/>
          </a:xfrm>
          <a:prstGeom prst="rect">
            <a:avLst/>
          </a:prstGeom>
          <a:noFill/>
        </p:spPr>
        <p:txBody>
          <a:bodyPr wrap="square">
            <a:spAutoFit/>
          </a:bodyPr>
          <a:lstStyle/>
          <a:p>
            <a:r>
              <a:rPr lang="en-US" sz="3200" b="0" i="0" dirty="0">
                <a:solidFill>
                  <a:srgbClr val="000000"/>
                </a:solidFill>
                <a:effectLst/>
                <a:latin typeface="Aptos" panose="020B0004020202020204" pitchFamily="34" charset="0"/>
              </a:rPr>
              <a:t>As a part of your course, you will be assigned your own personal tutor to assist you on your learning journey. </a:t>
            </a:r>
          </a:p>
          <a:p>
            <a:endParaRPr lang="en-US" sz="3200" dirty="0">
              <a:solidFill>
                <a:srgbClr val="000000"/>
              </a:solidFill>
              <a:latin typeface="Aptos" panose="020B0004020202020204" pitchFamily="34" charset="0"/>
            </a:endParaRPr>
          </a:p>
          <a:p>
            <a:r>
              <a:rPr lang="en-US" sz="3200" b="0" i="0" dirty="0">
                <a:solidFill>
                  <a:srgbClr val="000000"/>
                </a:solidFill>
                <a:effectLst/>
                <a:latin typeface="Aptos" panose="020B0004020202020204" pitchFamily="34" charset="0"/>
              </a:rPr>
              <a:t>You will be invited to at least three 1 to 1 meetings, the meetings will allow you to reflect on your progress and address any barriers you may be facing. </a:t>
            </a:r>
            <a:r>
              <a:rPr lang="en-US" sz="3200" dirty="0"/>
              <a:t>.</a:t>
            </a:r>
          </a:p>
        </p:txBody>
      </p:sp>
    </p:spTree>
    <p:extLst>
      <p:ext uri="{BB962C8B-B14F-4D97-AF65-F5344CB8AC3E}">
        <p14:creationId xmlns:p14="http://schemas.microsoft.com/office/powerpoint/2010/main" val="229560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632607-C2FF-692A-1E84-BD1FD164018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defRPr/>
            </a:pPr>
            <a:r>
              <a:rPr lang="en-GB"/>
              <a:t>Induction</a:t>
            </a:r>
            <a:endParaRPr lang="en-US" sz="1100" kern="1200" dirty="0">
              <a:solidFill>
                <a:schemeClr val="tx1">
                  <a:lumMod val="50000"/>
                  <a:lumOff val="50000"/>
                </a:schemeClr>
              </a:solidFill>
              <a:latin typeface="Calibri" panose="020F0502020204030204"/>
              <a:ea typeface="+mn-ea"/>
              <a:cs typeface="+mn-cs"/>
            </a:endParaRPr>
          </a:p>
        </p:txBody>
      </p:sp>
      <p:sp>
        <p:nvSpPr>
          <p:cNvPr id="5" name="TextBox 4">
            <a:extLst>
              <a:ext uri="{FF2B5EF4-FFF2-40B4-BE49-F238E27FC236}">
                <a16:creationId xmlns:a16="http://schemas.microsoft.com/office/drawing/2014/main" id="{865E9004-FC23-2C52-B0A4-0433A75CFBE4}"/>
              </a:ext>
            </a:extLst>
          </p:cNvPr>
          <p:cNvSpPr txBox="1"/>
          <p:nvPr/>
        </p:nvSpPr>
        <p:spPr>
          <a:xfrm>
            <a:off x="1136398" y="1763066"/>
            <a:ext cx="8908114" cy="3632824"/>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endParaRPr lang="en-US" sz="2000" dirty="0"/>
          </a:p>
        </p:txBody>
      </p:sp>
      <p:pic>
        <p:nvPicPr>
          <p:cNvPr id="7" name="Picture 6">
            <a:extLst>
              <a:ext uri="{FF2B5EF4-FFF2-40B4-BE49-F238E27FC236}">
                <a16:creationId xmlns:a16="http://schemas.microsoft.com/office/drawing/2014/main" id="{52CE5261-2B4C-F4B7-13AA-0A709A5DD534}"/>
              </a:ext>
            </a:extLst>
          </p:cNvPr>
          <p:cNvPicPr>
            <a:picLocks noChangeAspect="1"/>
          </p:cNvPicPr>
          <p:nvPr/>
        </p:nvPicPr>
        <p:blipFill>
          <a:blip r:embed="rId3"/>
          <a:stretch>
            <a:fillRect/>
          </a:stretch>
        </p:blipFill>
        <p:spPr>
          <a:xfrm>
            <a:off x="2208509" y="1462110"/>
            <a:ext cx="8464920" cy="4452598"/>
          </a:xfrm>
          <a:prstGeom prst="rect">
            <a:avLst/>
          </a:prstGeom>
        </p:spPr>
      </p:pic>
      <p:sp>
        <p:nvSpPr>
          <p:cNvPr id="2" name="Title 1">
            <a:extLst>
              <a:ext uri="{FF2B5EF4-FFF2-40B4-BE49-F238E27FC236}">
                <a16:creationId xmlns:a16="http://schemas.microsoft.com/office/drawing/2014/main" id="{502E5016-F695-76A5-691A-4367DAE9AF5E}"/>
              </a:ext>
            </a:extLst>
          </p:cNvPr>
          <p:cNvSpPr>
            <a:spLocks noGrp="1"/>
          </p:cNvSpPr>
          <p:nvPr>
            <p:ph type="title"/>
          </p:nvPr>
        </p:nvSpPr>
        <p:spPr>
          <a:xfrm>
            <a:off x="1136398" y="457201"/>
            <a:ext cx="10117810" cy="1150470"/>
          </a:xfrm>
        </p:spPr>
        <p:txBody>
          <a:bodyPr vert="horz" lIns="91440" tIns="45720" rIns="91440" bIns="45720" rtlCol="0" anchor="b">
            <a:normAutofit/>
          </a:bodyPr>
          <a:lstStyle/>
          <a:p>
            <a:r>
              <a:rPr lang="en-US" sz="4000" dirty="0"/>
              <a:t>Assessment submissions</a:t>
            </a:r>
          </a:p>
        </p:txBody>
      </p:sp>
      <p:sp>
        <p:nvSpPr>
          <p:cNvPr id="8" name="TextBox 7">
            <a:extLst>
              <a:ext uri="{FF2B5EF4-FFF2-40B4-BE49-F238E27FC236}">
                <a16:creationId xmlns:a16="http://schemas.microsoft.com/office/drawing/2014/main" id="{3C80C88E-B651-8FE8-A398-334B48A4317E}"/>
              </a:ext>
            </a:extLst>
          </p:cNvPr>
          <p:cNvSpPr txBox="1"/>
          <p:nvPr/>
        </p:nvSpPr>
        <p:spPr>
          <a:xfrm>
            <a:off x="6256575" y="2115842"/>
            <a:ext cx="3726916" cy="2062103"/>
          </a:xfrm>
          <a:prstGeom prst="rect">
            <a:avLst/>
          </a:prstGeom>
          <a:noFill/>
        </p:spPr>
        <p:txBody>
          <a:bodyPr wrap="square" rtlCol="0">
            <a:spAutoFit/>
          </a:bodyPr>
          <a:lstStyle/>
          <a:p>
            <a:r>
              <a:rPr lang="en-US" sz="3200" dirty="0"/>
              <a:t>First to access the booklets you need to click into your current course</a:t>
            </a:r>
            <a:endParaRPr lang="en-GB" sz="3200" dirty="0"/>
          </a:p>
        </p:txBody>
      </p:sp>
      <p:cxnSp>
        <p:nvCxnSpPr>
          <p:cNvPr id="14" name="Straight Arrow Connector 13">
            <a:extLst>
              <a:ext uri="{FF2B5EF4-FFF2-40B4-BE49-F238E27FC236}">
                <a16:creationId xmlns:a16="http://schemas.microsoft.com/office/drawing/2014/main" id="{54E86D7A-3568-F55B-97D0-3E600BEA4574}"/>
              </a:ext>
            </a:extLst>
          </p:cNvPr>
          <p:cNvCxnSpPr>
            <a:cxnSpLocks/>
          </p:cNvCxnSpPr>
          <p:nvPr/>
        </p:nvCxnSpPr>
        <p:spPr>
          <a:xfrm flipH="1">
            <a:off x="4963886" y="3178629"/>
            <a:ext cx="1132113" cy="2503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242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A7B5-30FE-675E-0D35-868275F5FCA3}"/>
              </a:ext>
            </a:extLst>
          </p:cNvPr>
          <p:cNvSpPr>
            <a:spLocks noGrp="1"/>
          </p:cNvSpPr>
          <p:nvPr>
            <p:ph type="title"/>
          </p:nvPr>
        </p:nvSpPr>
        <p:spPr>
          <a:xfrm>
            <a:off x="251572" y="96846"/>
            <a:ext cx="9722852" cy="1009651"/>
          </a:xfrm>
        </p:spPr>
        <p:txBody>
          <a:bodyPr>
            <a:normAutofit/>
          </a:bodyPr>
          <a:lstStyle/>
          <a:p>
            <a:r>
              <a:rPr lang="en-GB" sz="4400" dirty="0">
                <a:latin typeface="Cocogoose" panose="020B0604020202020204" charset="0"/>
              </a:rPr>
              <a:t>Induction objectives</a:t>
            </a:r>
            <a:r>
              <a:rPr lang="en-US" dirty="0">
                <a:latin typeface="Cocogoose" panose="020B0604020202020204" charset="0"/>
              </a:rPr>
              <a:t>?</a:t>
            </a:r>
            <a:endParaRPr lang="en-GB" dirty="0">
              <a:latin typeface="Cocogoose" panose="020B0604020202020204" charset="0"/>
            </a:endParaRPr>
          </a:p>
        </p:txBody>
      </p:sp>
      <p:sp>
        <p:nvSpPr>
          <p:cNvPr id="3" name="Text Placeholder 2">
            <a:extLst>
              <a:ext uri="{FF2B5EF4-FFF2-40B4-BE49-F238E27FC236}">
                <a16:creationId xmlns:a16="http://schemas.microsoft.com/office/drawing/2014/main" id="{59C9D1DC-944C-23C3-1DAC-C6138B7A4BA5}"/>
              </a:ext>
            </a:extLst>
          </p:cNvPr>
          <p:cNvSpPr>
            <a:spLocks noGrp="1"/>
          </p:cNvSpPr>
          <p:nvPr>
            <p:ph type="body" sz="quarter" idx="10"/>
          </p:nvPr>
        </p:nvSpPr>
        <p:spPr>
          <a:xfrm>
            <a:off x="339012" y="810671"/>
            <a:ext cx="10692882" cy="4339278"/>
          </a:xfrm>
        </p:spPr>
        <p:txBody>
          <a:bodyPr>
            <a:normAutofit fontScale="25000" lnSpcReduction="20000"/>
          </a:bodyPr>
          <a:lstStyle/>
          <a:p>
            <a:pPr marL="0" indent="0">
              <a:buNone/>
            </a:pPr>
            <a:r>
              <a:rPr lang="en-GB" sz="5600" dirty="0">
                <a:solidFill>
                  <a:schemeClr val="tx1"/>
                </a:solidFill>
                <a:latin typeface="Cocogoose" panose="020B0604020202020204" charset="0"/>
              </a:rPr>
              <a:t>Learners will understand the implications of the following:</a:t>
            </a:r>
          </a:p>
          <a:p>
            <a:pPr marL="0" indent="0">
              <a:buNone/>
            </a:pPr>
            <a:endParaRPr lang="en-GB" sz="3200" dirty="0">
              <a:latin typeface="Arial Black" panose="020B0A04020102020204" pitchFamily="34" charset="0"/>
            </a:endParaRPr>
          </a:p>
          <a:p>
            <a:pPr>
              <a:buFont typeface="Wingdings" panose="05000000000000000000" pitchFamily="2" charset="2"/>
              <a:buChar char="ü"/>
            </a:pPr>
            <a:r>
              <a:rPr lang="en-US" sz="8000" dirty="0">
                <a:solidFill>
                  <a:schemeClr val="tx1"/>
                </a:solidFill>
                <a:latin typeface="+mn-lt"/>
              </a:rPr>
              <a:t>Equal opportunities and diversity policy</a:t>
            </a:r>
          </a:p>
          <a:p>
            <a:pPr>
              <a:buFont typeface="Wingdings" panose="05000000000000000000" pitchFamily="2" charset="2"/>
              <a:buChar char="ü"/>
            </a:pPr>
            <a:r>
              <a:rPr lang="en-US" sz="8000" dirty="0">
                <a:solidFill>
                  <a:schemeClr val="tx1"/>
                </a:solidFill>
                <a:latin typeface="+mn-lt"/>
              </a:rPr>
              <a:t>Complaints policy</a:t>
            </a:r>
          </a:p>
          <a:p>
            <a:pPr>
              <a:buFont typeface="Wingdings" panose="05000000000000000000" pitchFamily="2" charset="2"/>
              <a:buChar char="ü"/>
            </a:pPr>
            <a:r>
              <a:rPr lang="en-US" sz="8000" dirty="0">
                <a:solidFill>
                  <a:schemeClr val="tx1"/>
                </a:solidFill>
                <a:latin typeface="+mn-lt"/>
              </a:rPr>
              <a:t>Reasonable adjustment &amp; special considerations policy</a:t>
            </a:r>
            <a:endParaRPr lang="en-GB" sz="8000" dirty="0">
              <a:solidFill>
                <a:schemeClr val="tx1"/>
              </a:solidFill>
              <a:latin typeface="+mn-lt"/>
            </a:endParaRPr>
          </a:p>
          <a:p>
            <a:pPr>
              <a:buFont typeface="Wingdings" panose="05000000000000000000" pitchFamily="2" charset="2"/>
              <a:buChar char="ü"/>
            </a:pPr>
            <a:r>
              <a:rPr lang="en-GB" sz="8000" dirty="0">
                <a:solidFill>
                  <a:schemeClr val="tx1"/>
                </a:solidFill>
                <a:latin typeface="+mn-lt"/>
              </a:rPr>
              <a:t>Code of conduct guidance</a:t>
            </a:r>
          </a:p>
          <a:p>
            <a:pPr>
              <a:buFont typeface="Wingdings" panose="05000000000000000000" pitchFamily="2" charset="2"/>
              <a:buChar char="ü"/>
            </a:pPr>
            <a:r>
              <a:rPr lang="en-GB" sz="8000" dirty="0">
                <a:solidFill>
                  <a:schemeClr val="tx1"/>
                </a:solidFill>
                <a:latin typeface="+mn-lt"/>
              </a:rPr>
              <a:t>British values </a:t>
            </a:r>
          </a:p>
          <a:p>
            <a:pPr>
              <a:buFont typeface="Wingdings" panose="05000000000000000000" pitchFamily="2" charset="2"/>
              <a:buChar char="ü"/>
            </a:pPr>
            <a:r>
              <a:rPr lang="en-GB" sz="8000" dirty="0">
                <a:solidFill>
                  <a:schemeClr val="tx1"/>
                </a:solidFill>
                <a:latin typeface="+mn-lt"/>
              </a:rPr>
              <a:t>Prevent duty</a:t>
            </a:r>
          </a:p>
          <a:p>
            <a:pPr>
              <a:buFont typeface="Wingdings" panose="05000000000000000000" pitchFamily="2" charset="2"/>
              <a:buChar char="ü"/>
            </a:pPr>
            <a:r>
              <a:rPr lang="en-GB" sz="8000" dirty="0">
                <a:solidFill>
                  <a:schemeClr val="tx1"/>
                </a:solidFill>
                <a:latin typeface="+mn-lt"/>
              </a:rPr>
              <a:t>Safeguarding duty</a:t>
            </a:r>
          </a:p>
          <a:p>
            <a:pPr>
              <a:buFont typeface="Wingdings" panose="05000000000000000000" pitchFamily="2" charset="2"/>
              <a:buChar char="ü"/>
            </a:pPr>
            <a:r>
              <a:rPr lang="en-GB" sz="8000" dirty="0">
                <a:solidFill>
                  <a:schemeClr val="tx1"/>
                </a:solidFill>
                <a:latin typeface="+mn-lt"/>
              </a:rPr>
              <a:t>Attendance requirements</a:t>
            </a:r>
          </a:p>
          <a:p>
            <a:pPr>
              <a:buFont typeface="Wingdings" panose="05000000000000000000" pitchFamily="2" charset="2"/>
              <a:buChar char="ü"/>
            </a:pPr>
            <a:r>
              <a:rPr lang="en-GB" sz="8000" dirty="0">
                <a:solidFill>
                  <a:schemeClr val="tx1"/>
                </a:solidFill>
                <a:latin typeface="+mn-lt"/>
              </a:rPr>
              <a:t>Assessment requirements</a:t>
            </a:r>
          </a:p>
          <a:p>
            <a:pPr>
              <a:buFont typeface="Wingdings" panose="05000000000000000000" pitchFamily="2" charset="2"/>
              <a:buChar char="ü"/>
            </a:pPr>
            <a:r>
              <a:rPr lang="en-GB" sz="8000" dirty="0">
                <a:solidFill>
                  <a:schemeClr val="tx1"/>
                </a:solidFill>
                <a:latin typeface="+mn-lt"/>
              </a:rPr>
              <a:t>Careers support on offer</a:t>
            </a:r>
          </a:p>
          <a:p>
            <a:pPr>
              <a:buFont typeface="Wingdings" panose="05000000000000000000" pitchFamily="2" charset="2"/>
              <a:buChar char="ü"/>
            </a:pPr>
            <a:r>
              <a:rPr lang="en-GB" sz="8000" dirty="0">
                <a:solidFill>
                  <a:schemeClr val="tx1"/>
                </a:solidFill>
                <a:latin typeface="+mn-lt"/>
              </a:rPr>
              <a:t>Certification process</a:t>
            </a:r>
          </a:p>
          <a:p>
            <a:pPr>
              <a:buFont typeface="Wingdings" panose="05000000000000000000" pitchFamily="2" charset="2"/>
              <a:buChar char="ü"/>
            </a:pPr>
            <a:r>
              <a:rPr lang="en-US" sz="8000" dirty="0">
                <a:solidFill>
                  <a:schemeClr val="tx1"/>
                </a:solidFill>
                <a:latin typeface="+mn-lt"/>
              </a:rPr>
              <a:t>Learner surveys</a:t>
            </a:r>
            <a:endParaRPr lang="en-GB" sz="8000" dirty="0">
              <a:solidFill>
                <a:schemeClr val="tx1"/>
              </a:solidFill>
              <a:latin typeface="+mn-lt"/>
            </a:endParaRPr>
          </a:p>
          <a:p>
            <a:endParaRPr lang="en-GB" dirty="0">
              <a:latin typeface="Century Gothic" panose="020B0502020202020204" pitchFamily="34" charset="0"/>
            </a:endParaRPr>
          </a:p>
          <a:p>
            <a:endParaRPr lang="en-GB" dirty="0">
              <a:latin typeface="Century Gothic" panose="020B0502020202020204" pitchFamily="34" charset="0"/>
            </a:endParaRPr>
          </a:p>
        </p:txBody>
      </p:sp>
      <p:pic>
        <p:nvPicPr>
          <p:cNvPr id="4" name="Picture 3">
            <a:extLst>
              <a:ext uri="{FF2B5EF4-FFF2-40B4-BE49-F238E27FC236}">
                <a16:creationId xmlns:a16="http://schemas.microsoft.com/office/drawing/2014/main" id="{B79F93DA-0904-1B4D-772A-708E6B415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04514" y="4039571"/>
            <a:ext cx="2643673" cy="2478443"/>
          </a:xfrm>
          <a:prstGeom prst="rect">
            <a:avLst/>
          </a:prstGeom>
          <a:noFill/>
        </p:spPr>
      </p:pic>
    </p:spTree>
    <p:extLst>
      <p:ext uri="{BB962C8B-B14F-4D97-AF65-F5344CB8AC3E}">
        <p14:creationId xmlns:p14="http://schemas.microsoft.com/office/powerpoint/2010/main" val="220380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632607-C2FF-692A-1E84-BD1FD164018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defRPr/>
            </a:pPr>
            <a:r>
              <a:rPr lang="en-GB"/>
              <a:t>Induction</a:t>
            </a:r>
            <a:endParaRPr lang="en-US" sz="1100" kern="1200" dirty="0">
              <a:solidFill>
                <a:schemeClr val="tx1">
                  <a:lumMod val="50000"/>
                  <a:lumOff val="50000"/>
                </a:schemeClr>
              </a:solidFill>
              <a:latin typeface="Calibri" panose="020F0502020204030204"/>
              <a:ea typeface="+mn-ea"/>
              <a:cs typeface="+mn-cs"/>
            </a:endParaRPr>
          </a:p>
        </p:txBody>
      </p:sp>
      <p:pic>
        <p:nvPicPr>
          <p:cNvPr id="9" name="Picture 2" descr="AELP | association of employment and learning providers - the voice of ...">
            <a:extLst>
              <a:ext uri="{FF2B5EF4-FFF2-40B4-BE49-F238E27FC236}">
                <a16:creationId xmlns:a16="http://schemas.microsoft.com/office/drawing/2014/main" id="{719A6D8E-BC72-8CFE-1C1B-9E2DDA4B9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13" r="1" b="1"/>
          <a:stretch/>
        </p:blipFill>
        <p:spPr bwMode="auto">
          <a:xfrm>
            <a:off x="10088059" y="4784574"/>
            <a:ext cx="1907310" cy="1848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5E9004-FC23-2C52-B0A4-0433A75CFBE4}"/>
              </a:ext>
            </a:extLst>
          </p:cNvPr>
          <p:cNvSpPr txBox="1"/>
          <p:nvPr/>
        </p:nvSpPr>
        <p:spPr>
          <a:xfrm>
            <a:off x="1136398" y="1680125"/>
            <a:ext cx="8908114" cy="3632824"/>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696D8DF3-C6C3-0D02-5CAA-79753632BA46}"/>
              </a:ext>
            </a:extLst>
          </p:cNvPr>
          <p:cNvPicPr>
            <a:picLocks noChangeAspect="1"/>
          </p:cNvPicPr>
          <p:nvPr/>
        </p:nvPicPr>
        <p:blipFill>
          <a:blip r:embed="rId4"/>
          <a:stretch>
            <a:fillRect/>
          </a:stretch>
        </p:blipFill>
        <p:spPr>
          <a:xfrm>
            <a:off x="939767" y="463809"/>
            <a:ext cx="4959602" cy="4847168"/>
          </a:xfrm>
          <a:prstGeom prst="rect">
            <a:avLst/>
          </a:prstGeom>
        </p:spPr>
      </p:pic>
      <p:sp>
        <p:nvSpPr>
          <p:cNvPr id="7" name="TextBox 6">
            <a:extLst>
              <a:ext uri="{FF2B5EF4-FFF2-40B4-BE49-F238E27FC236}">
                <a16:creationId xmlns:a16="http://schemas.microsoft.com/office/drawing/2014/main" id="{5C90105D-27E5-3AC4-23D3-A9DA2432BD5F}"/>
              </a:ext>
            </a:extLst>
          </p:cNvPr>
          <p:cNvSpPr txBox="1"/>
          <p:nvPr/>
        </p:nvSpPr>
        <p:spPr>
          <a:xfrm>
            <a:off x="6839136" y="1884457"/>
            <a:ext cx="3726916" cy="2862322"/>
          </a:xfrm>
          <a:prstGeom prst="rect">
            <a:avLst/>
          </a:prstGeom>
          <a:noFill/>
        </p:spPr>
        <p:txBody>
          <a:bodyPr wrap="square" rtlCol="0">
            <a:spAutoFit/>
          </a:bodyPr>
          <a:lstStyle/>
          <a:p>
            <a:r>
              <a:rPr lang="en-US" sz="3600" dirty="0"/>
              <a:t>Next you will want to click into the Learner Room tab on the left-hand side.</a:t>
            </a:r>
            <a:endParaRPr lang="en-GB" sz="3600" dirty="0"/>
          </a:p>
        </p:txBody>
      </p:sp>
      <p:cxnSp>
        <p:nvCxnSpPr>
          <p:cNvPr id="10" name="Straight Arrow Connector 9">
            <a:extLst>
              <a:ext uri="{FF2B5EF4-FFF2-40B4-BE49-F238E27FC236}">
                <a16:creationId xmlns:a16="http://schemas.microsoft.com/office/drawing/2014/main" id="{5FA0B4E8-47BD-045D-791E-80B570BAEB42}"/>
              </a:ext>
            </a:extLst>
          </p:cNvPr>
          <p:cNvCxnSpPr>
            <a:cxnSpLocks/>
          </p:cNvCxnSpPr>
          <p:nvPr/>
        </p:nvCxnSpPr>
        <p:spPr>
          <a:xfrm flipH="1">
            <a:off x="3582955" y="2235200"/>
            <a:ext cx="3212634" cy="14045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765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632607-C2FF-692A-1E84-BD1FD164018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defRPr/>
            </a:pPr>
            <a:r>
              <a:rPr lang="en-GB"/>
              <a:t>Induction</a:t>
            </a:r>
            <a:endParaRPr lang="en-US" sz="1100" kern="1200" dirty="0">
              <a:solidFill>
                <a:schemeClr val="tx1">
                  <a:lumMod val="50000"/>
                  <a:lumOff val="50000"/>
                </a:schemeClr>
              </a:solidFill>
              <a:latin typeface="Calibri" panose="020F0502020204030204"/>
              <a:ea typeface="+mn-ea"/>
              <a:cs typeface="+mn-cs"/>
            </a:endParaRPr>
          </a:p>
        </p:txBody>
      </p:sp>
      <p:pic>
        <p:nvPicPr>
          <p:cNvPr id="9" name="Picture 2" descr="AELP | association of employment and learning providers - the voice of ...">
            <a:extLst>
              <a:ext uri="{FF2B5EF4-FFF2-40B4-BE49-F238E27FC236}">
                <a16:creationId xmlns:a16="http://schemas.microsoft.com/office/drawing/2014/main" id="{719A6D8E-BC72-8CFE-1C1B-9E2DDA4B9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13" r="1" b="1"/>
          <a:stretch/>
        </p:blipFill>
        <p:spPr bwMode="auto">
          <a:xfrm>
            <a:off x="9818491" y="4689842"/>
            <a:ext cx="2237408" cy="21681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F0710F-7F7A-1897-7FB4-DF02AF3DF674}"/>
              </a:ext>
            </a:extLst>
          </p:cNvPr>
          <p:cNvPicPr>
            <a:picLocks noChangeAspect="1"/>
          </p:cNvPicPr>
          <p:nvPr/>
        </p:nvPicPr>
        <p:blipFill>
          <a:blip r:embed="rId4"/>
          <a:stretch>
            <a:fillRect/>
          </a:stretch>
        </p:blipFill>
        <p:spPr>
          <a:xfrm>
            <a:off x="864119" y="409356"/>
            <a:ext cx="11125192" cy="2385498"/>
          </a:xfrm>
          <a:prstGeom prst="rect">
            <a:avLst/>
          </a:prstGeom>
        </p:spPr>
      </p:pic>
      <p:cxnSp>
        <p:nvCxnSpPr>
          <p:cNvPr id="6" name="Straight Arrow Connector 5">
            <a:extLst>
              <a:ext uri="{FF2B5EF4-FFF2-40B4-BE49-F238E27FC236}">
                <a16:creationId xmlns:a16="http://schemas.microsoft.com/office/drawing/2014/main" id="{157EED2C-0A26-9D55-7237-463A7D913DFC}"/>
              </a:ext>
            </a:extLst>
          </p:cNvPr>
          <p:cNvCxnSpPr>
            <a:cxnSpLocks/>
          </p:cNvCxnSpPr>
          <p:nvPr/>
        </p:nvCxnSpPr>
        <p:spPr>
          <a:xfrm flipH="1" flipV="1">
            <a:off x="3313365" y="2945325"/>
            <a:ext cx="1563933" cy="13509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2056A18-2479-110E-37AB-F4FA46590BDC}"/>
              </a:ext>
            </a:extLst>
          </p:cNvPr>
          <p:cNvSpPr txBox="1"/>
          <p:nvPr/>
        </p:nvSpPr>
        <p:spPr>
          <a:xfrm>
            <a:off x="4877298" y="4034619"/>
            <a:ext cx="9882386" cy="461665"/>
          </a:xfrm>
          <a:prstGeom prst="rect">
            <a:avLst/>
          </a:prstGeom>
          <a:noFill/>
        </p:spPr>
        <p:txBody>
          <a:bodyPr wrap="square" rtlCol="0">
            <a:spAutoFit/>
          </a:bodyPr>
          <a:lstStyle/>
          <a:p>
            <a:r>
              <a:rPr lang="en-US" sz="2400" dirty="0"/>
              <a:t>Next select Unit 1</a:t>
            </a:r>
            <a:endParaRPr lang="en-GB" sz="2400" dirty="0"/>
          </a:p>
        </p:txBody>
      </p:sp>
    </p:spTree>
    <p:extLst>
      <p:ext uri="{BB962C8B-B14F-4D97-AF65-F5344CB8AC3E}">
        <p14:creationId xmlns:p14="http://schemas.microsoft.com/office/powerpoint/2010/main" val="178907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5E9004-FC23-2C52-B0A4-0433A75CFBE4}"/>
              </a:ext>
            </a:extLst>
          </p:cNvPr>
          <p:cNvSpPr txBox="1"/>
          <p:nvPr/>
        </p:nvSpPr>
        <p:spPr>
          <a:xfrm>
            <a:off x="1136398" y="1763066"/>
            <a:ext cx="8908114" cy="3632824"/>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FBBB1D65-F57D-AFC0-58EA-F3A82A6A83E2}"/>
              </a:ext>
            </a:extLst>
          </p:cNvPr>
          <p:cNvPicPr>
            <a:picLocks noChangeAspect="1"/>
          </p:cNvPicPr>
          <p:nvPr/>
        </p:nvPicPr>
        <p:blipFill>
          <a:blip r:embed="rId3"/>
          <a:stretch>
            <a:fillRect/>
          </a:stretch>
        </p:blipFill>
        <p:spPr>
          <a:xfrm>
            <a:off x="296131" y="185984"/>
            <a:ext cx="6953755" cy="5437575"/>
          </a:xfrm>
          <a:prstGeom prst="rect">
            <a:avLst/>
          </a:prstGeom>
        </p:spPr>
      </p:pic>
      <p:cxnSp>
        <p:nvCxnSpPr>
          <p:cNvPr id="7" name="Straight Arrow Connector 6">
            <a:extLst>
              <a:ext uri="{FF2B5EF4-FFF2-40B4-BE49-F238E27FC236}">
                <a16:creationId xmlns:a16="http://schemas.microsoft.com/office/drawing/2014/main" id="{D3D4E8AD-F12C-6772-62DB-12D22D7283EE}"/>
              </a:ext>
            </a:extLst>
          </p:cNvPr>
          <p:cNvCxnSpPr>
            <a:cxnSpLocks/>
          </p:cNvCxnSpPr>
          <p:nvPr/>
        </p:nvCxnSpPr>
        <p:spPr>
          <a:xfrm flipH="1">
            <a:off x="7390009" y="1920180"/>
            <a:ext cx="1075189" cy="8071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73D6252-4927-15F4-A304-94008971FA09}"/>
              </a:ext>
            </a:extLst>
          </p:cNvPr>
          <p:cNvCxnSpPr>
            <a:cxnSpLocks/>
          </p:cNvCxnSpPr>
          <p:nvPr/>
        </p:nvCxnSpPr>
        <p:spPr>
          <a:xfrm flipH="1">
            <a:off x="7306990" y="2323747"/>
            <a:ext cx="1585083" cy="2456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A2CE8DE-982C-3F30-23C7-B66B3F12CABC}"/>
              </a:ext>
            </a:extLst>
          </p:cNvPr>
          <p:cNvSpPr txBox="1"/>
          <p:nvPr/>
        </p:nvSpPr>
        <p:spPr>
          <a:xfrm>
            <a:off x="8801100" y="896562"/>
            <a:ext cx="3094769" cy="1200329"/>
          </a:xfrm>
          <a:prstGeom prst="rect">
            <a:avLst/>
          </a:prstGeom>
          <a:noFill/>
        </p:spPr>
        <p:txBody>
          <a:bodyPr wrap="square">
            <a:spAutoFit/>
          </a:bodyPr>
          <a:lstStyle/>
          <a:p>
            <a:r>
              <a:rPr lang="en-US" sz="1800" dirty="0"/>
              <a:t>Fro</a:t>
            </a:r>
            <a:r>
              <a:rPr lang="en-US" dirty="0"/>
              <a:t>m this page you will want to </a:t>
            </a:r>
          </a:p>
          <a:p>
            <a:r>
              <a:rPr lang="en-US" dirty="0"/>
              <a:t>download both the Career Journal and your Sector Specific assessment booklet</a:t>
            </a:r>
            <a:endParaRPr lang="en-GB" sz="1800" dirty="0"/>
          </a:p>
        </p:txBody>
      </p:sp>
    </p:spTree>
    <p:extLst>
      <p:ext uri="{BB962C8B-B14F-4D97-AF65-F5344CB8AC3E}">
        <p14:creationId xmlns:p14="http://schemas.microsoft.com/office/powerpoint/2010/main" val="231356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C377-972E-C4F4-3B67-81451486AA81}"/>
              </a:ext>
            </a:extLst>
          </p:cNvPr>
          <p:cNvSpPr>
            <a:spLocks noGrp="1"/>
          </p:cNvSpPr>
          <p:nvPr>
            <p:ph type="title"/>
          </p:nvPr>
        </p:nvSpPr>
        <p:spPr>
          <a:xfrm>
            <a:off x="1909902" y="349375"/>
            <a:ext cx="10180899" cy="1009651"/>
          </a:xfrm>
        </p:spPr>
        <p:txBody>
          <a:bodyPr vert="horz" lIns="91440" tIns="45720" rIns="91440" bIns="45720" rtlCol="0" anchor="ctr">
            <a:normAutofit/>
          </a:bodyPr>
          <a:lstStyle/>
          <a:p>
            <a:r>
              <a:rPr lang="en-US" sz="6100" dirty="0"/>
              <a:t>Career workshops</a:t>
            </a:r>
            <a:endParaRPr lang="en-GB" sz="6100" dirty="0"/>
          </a:p>
        </p:txBody>
      </p:sp>
      <p:sp>
        <p:nvSpPr>
          <p:cNvPr id="7" name="Text Placeholder 2">
            <a:extLst>
              <a:ext uri="{FF2B5EF4-FFF2-40B4-BE49-F238E27FC236}">
                <a16:creationId xmlns:a16="http://schemas.microsoft.com/office/drawing/2014/main" id="{A3514470-BB52-83FB-A950-308DCDBE11E1}"/>
              </a:ext>
            </a:extLst>
          </p:cNvPr>
          <p:cNvSpPr txBox="1">
            <a:spLocks/>
          </p:cNvSpPr>
          <p:nvPr/>
        </p:nvSpPr>
        <p:spPr>
          <a:xfrm>
            <a:off x="2019719" y="1546246"/>
            <a:ext cx="9955029" cy="3580231"/>
          </a:xfrm>
          <a:prstGeom prst="rect">
            <a:avLst/>
          </a:prstGeom>
        </p:spPr>
        <p:txBody>
          <a:bodyPr vert="horz" lIns="91440" tIns="45720" rIns="91440" bIns="45720" numCol="2" spcCol="108000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100000"/>
              <a:buNone/>
            </a:pPr>
            <a:r>
              <a:rPr lang="en-GB" sz="3500" i="0" kern="1200" dirty="0">
                <a:latin typeface="+mn-lt"/>
                <a:ea typeface="Open Sans Semibold" panose="020B0606030504020204" pitchFamily="34" charset="0"/>
                <a:cs typeface="Open Sans Semibold" panose="020B0606030504020204" pitchFamily="34" charset="0"/>
              </a:rPr>
              <a:t>At The Skills Network, we offer numerous virtual workshops, where you can learn lots of top tips to help you towards your career goals.</a:t>
            </a:r>
            <a:br>
              <a:rPr lang="en-GB" sz="3500" i="0" kern="1200" dirty="0">
                <a:latin typeface="+mn-lt"/>
                <a:ea typeface="Open Sans Semibold" panose="020B0606030504020204" pitchFamily="34" charset="0"/>
                <a:cs typeface="Open Sans Semibold" panose="020B0606030504020204" pitchFamily="34" charset="0"/>
              </a:rPr>
            </a:br>
            <a:endParaRPr lang="en-GB" sz="3500" i="0" kern="1200" dirty="0">
              <a:latin typeface="+mn-lt"/>
              <a:ea typeface="Open Sans Semibold" panose="020B0606030504020204" pitchFamily="34" charset="0"/>
              <a:cs typeface="Open Sans Semibold" panose="020B0606030504020204" pitchFamily="34" charset="0"/>
            </a:endParaRPr>
          </a:p>
          <a:p>
            <a:pPr marL="457200" lvl="1" indent="0">
              <a:buSzPct val="100000"/>
              <a:buNone/>
            </a:pPr>
            <a:r>
              <a:rPr lang="en-GB" sz="3500" i="0" kern="1200" dirty="0">
                <a:latin typeface="+mn-lt"/>
                <a:ea typeface="Open Sans Semibold" panose="020B0606030504020204" pitchFamily="34" charset="0"/>
                <a:cs typeface="Open Sans Semibold" panose="020B0606030504020204" pitchFamily="34" charset="0"/>
              </a:rPr>
              <a:t>The workshops are virtual and will take place during your live online learning sessions</a:t>
            </a:r>
          </a:p>
          <a:p>
            <a:pPr marL="457200" lvl="1" indent="0">
              <a:buSzPct val="100000"/>
              <a:buNone/>
            </a:pPr>
            <a:r>
              <a:rPr lang="en-GB" sz="3500" i="0" kern="1200" dirty="0">
                <a:latin typeface="+mn-lt"/>
                <a:ea typeface="Open Sans Semibold" panose="020B0606030504020204" pitchFamily="34" charset="0"/>
                <a:cs typeface="Open Sans Semibold" panose="020B0606030504020204" pitchFamily="34" charset="0"/>
              </a:rPr>
              <a:t>The workshops are designed with learners’ employment status in mind to ensure the information covered is relevant to your goals.</a:t>
            </a:r>
          </a:p>
          <a:p>
            <a:pPr marL="457200" lvl="1" indent="0">
              <a:buSzPct val="100000"/>
              <a:buNone/>
            </a:pPr>
            <a:endParaRPr lang="en-GB" sz="3500" i="0" kern="1200" dirty="0">
              <a:latin typeface="+mn-lt"/>
              <a:ea typeface="Open Sans Semibold" panose="020B0606030504020204" pitchFamily="34" charset="0"/>
              <a:cs typeface="Open Sans Semibold" panose="020B0606030504020204" pitchFamily="34" charset="0"/>
            </a:endParaRPr>
          </a:p>
          <a:p>
            <a:pPr marL="914400" lvl="1" indent="-457200">
              <a:buSzPct val="100000"/>
              <a:buFont typeface="+mj-lt"/>
              <a:buAutoNum type="arabicPeriod"/>
            </a:pPr>
            <a:endParaRPr lang="en-GB" sz="3500" i="0" kern="1200" dirty="0">
              <a:latin typeface="+mn-lt"/>
              <a:ea typeface="Open Sans Semibold" panose="020B0606030504020204" pitchFamily="34" charset="0"/>
              <a:cs typeface="Open Sans Semibold" panose="020B0606030504020204" pitchFamily="34" charset="0"/>
            </a:endParaRPr>
          </a:p>
          <a:p>
            <a:pPr marL="914400" lvl="1" indent="-457200">
              <a:buSzPct val="100000"/>
              <a:buFont typeface="+mj-lt"/>
              <a:buAutoNum type="arabicPeriod"/>
            </a:pPr>
            <a:endParaRPr lang="en-GB" sz="2000" b="1" i="0" kern="1200" dirty="0">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834234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BD70-721A-2A5C-E624-ED0F8E158CD9}"/>
              </a:ext>
            </a:extLst>
          </p:cNvPr>
          <p:cNvSpPr>
            <a:spLocks noGrp="1"/>
          </p:cNvSpPr>
          <p:nvPr>
            <p:ph type="title"/>
          </p:nvPr>
        </p:nvSpPr>
        <p:spPr>
          <a:xfrm>
            <a:off x="1005550" y="854201"/>
            <a:ext cx="10265830" cy="1105228"/>
          </a:xfrm>
        </p:spPr>
        <p:txBody>
          <a:bodyPr/>
          <a:lstStyle/>
          <a:p>
            <a:r>
              <a:rPr lang="en-US" sz="5400" dirty="0"/>
              <a:t>The career team will be be contacting you</a:t>
            </a:r>
            <a:endParaRPr lang="en-GB" sz="5400" dirty="0"/>
          </a:p>
        </p:txBody>
      </p:sp>
      <p:sp>
        <p:nvSpPr>
          <p:cNvPr id="4" name="TextBox 3">
            <a:extLst>
              <a:ext uri="{FF2B5EF4-FFF2-40B4-BE49-F238E27FC236}">
                <a16:creationId xmlns:a16="http://schemas.microsoft.com/office/drawing/2014/main" id="{7D6CEC58-BFB4-A84C-3A36-5CE4210981E4}"/>
              </a:ext>
            </a:extLst>
          </p:cNvPr>
          <p:cNvSpPr txBox="1"/>
          <p:nvPr/>
        </p:nvSpPr>
        <p:spPr>
          <a:xfrm>
            <a:off x="1258555" y="2277365"/>
            <a:ext cx="9759820" cy="4154984"/>
          </a:xfrm>
          <a:prstGeom prst="rect">
            <a:avLst/>
          </a:prstGeom>
          <a:noFill/>
        </p:spPr>
        <p:txBody>
          <a:bodyPr wrap="square" rtlCol="0">
            <a:spAutoFit/>
          </a:bodyPr>
          <a:lstStyle/>
          <a:p>
            <a:pPr algn="ctr"/>
            <a:r>
              <a:rPr lang="en-GB" sz="4400" dirty="0">
                <a:cs typeface="Calibri" panose="020F0502020204030204" pitchFamily="34" charset="0"/>
              </a:rPr>
              <a:t>Approximately 1 month into your course, if you need to speak to a member of the team sooner call 01757600709 </a:t>
            </a:r>
          </a:p>
          <a:p>
            <a:pPr algn="ctr"/>
            <a:r>
              <a:rPr lang="en-GB" sz="4400" dirty="0">
                <a:cs typeface="Calibri" panose="020F0502020204030204" pitchFamily="34" charset="0"/>
              </a:rPr>
              <a:t>or email </a:t>
            </a:r>
            <a:r>
              <a:rPr lang="en-GB" sz="4400" dirty="0"/>
              <a:t>progression@theskillsnetwork.com</a:t>
            </a:r>
          </a:p>
          <a:p>
            <a:pPr algn="ctr"/>
            <a:endParaRPr lang="en-GB"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321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8188-0C9A-5384-F892-CA72E7E7E2F9}"/>
              </a:ext>
            </a:extLst>
          </p:cNvPr>
          <p:cNvSpPr>
            <a:spLocks noGrp="1"/>
          </p:cNvSpPr>
          <p:nvPr>
            <p:ph type="title"/>
          </p:nvPr>
        </p:nvSpPr>
        <p:spPr>
          <a:xfrm>
            <a:off x="354209" y="726273"/>
            <a:ext cx="11187758" cy="1009651"/>
          </a:xfrm>
        </p:spPr>
        <p:txBody>
          <a:bodyPr vert="horz" lIns="91440" tIns="45720" rIns="91440" bIns="45720" rtlCol="0" anchor="ctr">
            <a:noAutofit/>
          </a:bodyPr>
          <a:lstStyle/>
          <a:p>
            <a:r>
              <a:rPr lang="en-US" sz="3600" kern="1200" dirty="0">
                <a:latin typeface="Cocogoose" panose="02000000000000000000" pitchFamily="2" charset="0"/>
                <a:ea typeface="+mj-ea"/>
                <a:cs typeface="+mj-cs"/>
              </a:rPr>
              <a:t>What email address can I send my CV to?</a:t>
            </a:r>
          </a:p>
        </p:txBody>
      </p:sp>
      <p:sp>
        <p:nvSpPr>
          <p:cNvPr id="3" name="TextBox 2">
            <a:extLst>
              <a:ext uri="{FF2B5EF4-FFF2-40B4-BE49-F238E27FC236}">
                <a16:creationId xmlns:a16="http://schemas.microsoft.com/office/drawing/2014/main" id="{9278D76A-CB9A-B26F-44BE-CC6580519CF4}"/>
              </a:ext>
            </a:extLst>
          </p:cNvPr>
          <p:cNvSpPr txBox="1"/>
          <p:nvPr/>
        </p:nvSpPr>
        <p:spPr>
          <a:xfrm>
            <a:off x="-1438496" y="1557726"/>
            <a:ext cx="12625899" cy="3387464"/>
          </a:xfrm>
          <a:prstGeom prst="rect">
            <a:avLst/>
          </a:prstGeom>
        </p:spPr>
        <p:txBody>
          <a:bodyPr vert="horz" lIns="91440" tIns="45720" rIns="91440" bIns="45720" rtlCol="0">
            <a:normAutofit/>
          </a:bodyPr>
          <a:lstStyle/>
          <a:p>
            <a:pPr lvl="4">
              <a:lnSpc>
                <a:spcPct val="90000"/>
              </a:lnSpc>
              <a:spcBef>
                <a:spcPts val="500"/>
              </a:spcBef>
            </a:pPr>
            <a:r>
              <a:rPr lang="en-GB" sz="2400" dirty="0">
                <a:ea typeface="Open Sans" panose="020B0606030504020204" pitchFamily="34" charset="0"/>
                <a:cs typeface="Open Sans" panose="020B0606030504020204" pitchFamily="34" charset="0"/>
              </a:rPr>
              <a:t>progression@theskillsnetwork.com</a:t>
            </a:r>
          </a:p>
          <a:p>
            <a:pPr lvl="4">
              <a:lnSpc>
                <a:spcPct val="90000"/>
              </a:lnSpc>
              <a:spcBef>
                <a:spcPts val="500"/>
              </a:spcBef>
            </a:pPr>
            <a:endParaRPr lang="en-GB" sz="2400" i="1" dirty="0">
              <a:ea typeface="Open Sans" panose="020B0606030504020204" pitchFamily="34" charset="0"/>
              <a:cs typeface="Open Sans" panose="020B0606030504020204" pitchFamily="34" charset="0"/>
            </a:endParaRPr>
          </a:p>
          <a:p>
            <a:pPr lvl="4">
              <a:lnSpc>
                <a:spcPct val="90000"/>
              </a:lnSpc>
              <a:spcBef>
                <a:spcPts val="500"/>
              </a:spcBef>
            </a:pPr>
            <a:r>
              <a:rPr lang="en-GB" sz="2400" dirty="0">
                <a:ea typeface="Open Sans" panose="020B0606030504020204" pitchFamily="34" charset="0"/>
                <a:cs typeface="Open Sans" panose="020B0606030504020204" pitchFamily="34" charset="0"/>
              </a:rPr>
              <a:t>Please send your CV to above and your tutor at the start of your course.</a:t>
            </a:r>
          </a:p>
          <a:p>
            <a:pPr lvl="4">
              <a:lnSpc>
                <a:spcPct val="90000"/>
              </a:lnSpc>
              <a:spcBef>
                <a:spcPts val="500"/>
              </a:spcBef>
            </a:pPr>
            <a:endParaRPr lang="en-GB" sz="2400" dirty="0">
              <a:ea typeface="Open Sans" panose="020B0606030504020204" pitchFamily="34" charset="0"/>
              <a:cs typeface="Open Sans" panose="020B0606030504020204" pitchFamily="34" charset="0"/>
            </a:endParaRPr>
          </a:p>
          <a:p>
            <a:pPr lvl="4">
              <a:lnSpc>
                <a:spcPct val="90000"/>
              </a:lnSpc>
              <a:spcBef>
                <a:spcPts val="500"/>
              </a:spcBef>
            </a:pPr>
            <a:r>
              <a:rPr lang="en-GB" sz="2400" dirty="0">
                <a:ea typeface="Open Sans" panose="020B0606030504020204" pitchFamily="34" charset="0"/>
                <a:cs typeface="Open Sans" panose="020B0606030504020204" pitchFamily="34" charset="0"/>
              </a:rPr>
              <a:t>The careers team will annotate your CV with helpful advice and feedback!</a:t>
            </a:r>
          </a:p>
          <a:p>
            <a:pPr lvl="4">
              <a:lnSpc>
                <a:spcPct val="90000"/>
              </a:lnSpc>
              <a:spcBef>
                <a:spcPts val="500"/>
              </a:spcBef>
            </a:pPr>
            <a:endParaRPr lang="en-GB" sz="2400" dirty="0">
              <a:ea typeface="Open Sans" panose="020B0606030504020204" pitchFamily="34" charset="0"/>
              <a:cs typeface="Open Sans" panose="020B0606030504020204" pitchFamily="34" charset="0"/>
            </a:endParaRPr>
          </a:p>
          <a:p>
            <a:pPr lvl="4">
              <a:lnSpc>
                <a:spcPct val="90000"/>
              </a:lnSpc>
              <a:spcBef>
                <a:spcPts val="500"/>
              </a:spcBef>
            </a:pPr>
            <a:r>
              <a:rPr lang="en-GB" sz="2400" dirty="0">
                <a:ea typeface="Open Sans" panose="020B0606030504020204" pitchFamily="34" charset="0"/>
                <a:cs typeface="Open Sans" panose="020B0606030504020204" pitchFamily="34" charset="0"/>
              </a:rPr>
              <a:t>When sending your CV, please provide some context in the body of your email e.g., your name, the course you are studying and the support you would like.</a:t>
            </a:r>
          </a:p>
          <a:p>
            <a:pPr marL="2057400" lvl="4" indent="-228600">
              <a:lnSpc>
                <a:spcPct val="90000"/>
              </a:lnSpc>
              <a:spcBef>
                <a:spcPts val="500"/>
              </a:spcBef>
              <a:buFont typeface="Arial" panose="020B0604020202020204" pitchFamily="34" charset="0"/>
              <a:buChar char="•"/>
            </a:pPr>
            <a:endParaRPr lang="en-GB" b="1" i="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9166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4D2E-93DB-6428-CC96-B92E15E7915D}"/>
              </a:ext>
            </a:extLst>
          </p:cNvPr>
          <p:cNvSpPr>
            <a:spLocks noGrp="1"/>
          </p:cNvSpPr>
          <p:nvPr>
            <p:ph type="title"/>
          </p:nvPr>
        </p:nvSpPr>
        <p:spPr>
          <a:xfrm>
            <a:off x="539750" y="866232"/>
            <a:ext cx="10180899" cy="1009651"/>
          </a:xfrm>
        </p:spPr>
        <p:txBody>
          <a:bodyPr>
            <a:normAutofit fontScale="90000"/>
          </a:bodyPr>
          <a:lstStyle/>
          <a:p>
            <a:r>
              <a:rPr lang="en-US" sz="5400" dirty="0"/>
              <a:t>Learning Support Advisor</a:t>
            </a:r>
            <a:endParaRPr lang="en-GB" sz="5400" dirty="0"/>
          </a:p>
        </p:txBody>
      </p:sp>
      <p:sp>
        <p:nvSpPr>
          <p:cNvPr id="4" name="Text Placeholder 2">
            <a:extLst>
              <a:ext uri="{FF2B5EF4-FFF2-40B4-BE49-F238E27FC236}">
                <a16:creationId xmlns:a16="http://schemas.microsoft.com/office/drawing/2014/main" id="{BC258974-A6AA-AEE4-6DC0-70A6BA63E904}"/>
              </a:ext>
            </a:extLst>
          </p:cNvPr>
          <p:cNvSpPr>
            <a:spLocks noGrp="1"/>
          </p:cNvSpPr>
          <p:nvPr>
            <p:ph idx="1"/>
          </p:nvPr>
        </p:nvSpPr>
        <p:spPr>
          <a:xfrm>
            <a:off x="536575" y="1980193"/>
            <a:ext cx="11118850" cy="3387725"/>
          </a:xfrm>
        </p:spPr>
        <p:txBody>
          <a:bodyPr>
            <a:normAutofit/>
          </a:bodyPr>
          <a:lstStyle/>
          <a:p>
            <a:pPr marL="0" indent="0">
              <a:buNone/>
            </a:pPr>
            <a:r>
              <a:rPr lang="en-GB" dirty="0">
                <a:solidFill>
                  <a:schemeClr val="tx1"/>
                </a:solidFill>
                <a:latin typeface="+mn-lt"/>
              </a:rPr>
              <a:t>Every leaner has their own </a:t>
            </a:r>
            <a:r>
              <a:rPr lang="en-US" sz="2800" dirty="0">
                <a:solidFill>
                  <a:schemeClr val="tx1"/>
                </a:solidFill>
                <a:latin typeface="+mn-lt"/>
              </a:rPr>
              <a:t>Learning Support Advisor</a:t>
            </a:r>
            <a:endParaRPr lang="en-GB" dirty="0">
              <a:solidFill>
                <a:schemeClr val="tx1"/>
              </a:solidFill>
              <a:latin typeface="+mn-lt"/>
            </a:endParaRPr>
          </a:p>
          <a:p>
            <a:pPr marL="0" indent="0">
              <a:buNone/>
            </a:pPr>
            <a:endParaRPr lang="en-GB" dirty="0">
              <a:solidFill>
                <a:schemeClr val="tx1"/>
              </a:solidFill>
              <a:latin typeface="+mn-lt"/>
            </a:endParaRPr>
          </a:p>
          <a:p>
            <a:pPr marL="0" indent="0">
              <a:buNone/>
            </a:pPr>
            <a:r>
              <a:rPr lang="en-GB" dirty="0">
                <a:solidFill>
                  <a:schemeClr val="tx1"/>
                </a:solidFill>
                <a:latin typeface="+mn-lt"/>
              </a:rPr>
              <a:t>Your LSA can provide quality 1-1 support to discuss any issues you may have.</a:t>
            </a:r>
          </a:p>
          <a:p>
            <a:pPr marL="0" indent="0">
              <a:buNone/>
            </a:pPr>
            <a:endParaRPr lang="en-GB" dirty="0">
              <a:solidFill>
                <a:schemeClr val="tx1"/>
              </a:solidFill>
              <a:latin typeface="+mn-lt"/>
            </a:endParaRPr>
          </a:p>
          <a:p>
            <a:pPr marL="0" indent="0">
              <a:buNone/>
            </a:pPr>
            <a:r>
              <a:rPr lang="en-GB" dirty="0">
                <a:solidFill>
                  <a:schemeClr val="tx1"/>
                </a:solidFill>
                <a:latin typeface="+mn-lt"/>
              </a:rPr>
              <a:t>We do this virtually via phone call/classrooms or teams</a:t>
            </a:r>
            <a:r>
              <a:rPr lang="en-GB" dirty="0">
                <a:solidFill>
                  <a:schemeClr val="tx1"/>
                </a:solidFill>
                <a:latin typeface="+mn-lt"/>
                <a:sym typeface="Wingdings" panose="05000000000000000000" pitchFamily="2" charset="2"/>
              </a:rPr>
              <a:t>.</a:t>
            </a:r>
          </a:p>
          <a:p>
            <a:pPr marL="0" indent="0">
              <a:buNone/>
            </a:pPr>
            <a:endParaRPr lang="en-GB" dirty="0">
              <a:latin typeface="Century Gothic" panose="020B0502020202020204" pitchFamily="34" charset="0"/>
            </a:endParaRPr>
          </a:p>
        </p:txBody>
      </p:sp>
    </p:spTree>
    <p:extLst>
      <p:ext uri="{BB962C8B-B14F-4D97-AF65-F5344CB8AC3E}">
        <p14:creationId xmlns:p14="http://schemas.microsoft.com/office/powerpoint/2010/main" val="454611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9A3207-48CE-DAE3-B730-AFAD914E0C4C}"/>
              </a:ext>
            </a:extLst>
          </p:cNvPr>
          <p:cNvSpPr>
            <a:spLocks noGrp="1"/>
          </p:cNvSpPr>
          <p:nvPr>
            <p:ph type="title"/>
          </p:nvPr>
        </p:nvSpPr>
        <p:spPr>
          <a:xfrm>
            <a:off x="1992084" y="184825"/>
            <a:ext cx="9815803" cy="1150470"/>
          </a:xfrm>
        </p:spPr>
        <p:txBody>
          <a:bodyPr vert="horz" lIns="91440" tIns="45720" rIns="91440" bIns="45720" rtlCol="0" anchor="b">
            <a:normAutofit fontScale="90000"/>
          </a:bodyPr>
          <a:lstStyle/>
          <a:p>
            <a:r>
              <a:rPr lang="en-US" sz="4000" b="1" dirty="0">
                <a:latin typeface="Cocogoose" panose="020B0604020202020204" charset="0"/>
                <a:cs typeface="Arial" panose="020B0604020202020204" pitchFamily="34" charset="0"/>
              </a:rPr>
              <a:t>Successful completion after</a:t>
            </a:r>
            <a:r>
              <a:rPr lang="en-US" sz="4000" b="1" dirty="0">
                <a:latin typeface="Congenial Black" panose="020F0502020204030204" pitchFamily="2" charset="0"/>
                <a:cs typeface="Arial" panose="020B0604020202020204" pitchFamily="34" charset="0"/>
              </a:rPr>
              <a:t> 16 </a:t>
            </a:r>
            <a:r>
              <a:rPr lang="en-US" sz="4000" b="1" dirty="0">
                <a:latin typeface="Cocogoose" panose="020B0604020202020204" charset="0"/>
                <a:cs typeface="Arial" panose="020B0604020202020204" pitchFamily="34" charset="0"/>
              </a:rPr>
              <a:t>Weeks</a:t>
            </a:r>
          </a:p>
        </p:txBody>
      </p:sp>
      <p:sp>
        <p:nvSpPr>
          <p:cNvPr id="2" name="TextBox 1">
            <a:extLst>
              <a:ext uri="{FF2B5EF4-FFF2-40B4-BE49-F238E27FC236}">
                <a16:creationId xmlns:a16="http://schemas.microsoft.com/office/drawing/2014/main" id="{6D1EBBA1-29D5-31E7-8684-8F87404D14B5}"/>
              </a:ext>
            </a:extLst>
          </p:cNvPr>
          <p:cNvSpPr txBox="1"/>
          <p:nvPr/>
        </p:nvSpPr>
        <p:spPr>
          <a:xfrm>
            <a:off x="1992084" y="1637314"/>
            <a:ext cx="10254343" cy="4773213"/>
          </a:xfrm>
          <a:prstGeom prst="rect">
            <a:avLst/>
          </a:prstGeom>
        </p:spPr>
        <p:txBody>
          <a:bodyPr vert="horz" lIns="91440" tIns="45720" rIns="91440" bIns="45720" rtlCol="0" anchor="t">
            <a:normAutofit fontScale="32500" lnSpcReduction="20000"/>
          </a:bodyPr>
          <a:lstStyle/>
          <a:p>
            <a:pPr defTabSz="914400">
              <a:lnSpc>
                <a:spcPct val="90000"/>
              </a:lnSpc>
              <a:spcAft>
                <a:spcPts val="600"/>
              </a:spcAft>
            </a:pPr>
            <a:r>
              <a:rPr lang="en-US" sz="12300" dirty="0">
                <a:cs typeface="Arial" panose="020B0604020202020204" pitchFamily="34" charset="0"/>
              </a:rPr>
              <a:t>All assessments submitted and successfully passed.</a:t>
            </a:r>
          </a:p>
          <a:p>
            <a:pPr defTabSz="914400">
              <a:lnSpc>
                <a:spcPct val="90000"/>
              </a:lnSpc>
              <a:spcAft>
                <a:spcPts val="600"/>
              </a:spcAft>
            </a:pPr>
            <a:br>
              <a:rPr lang="en-US" sz="12300" dirty="0">
                <a:cs typeface="Arial" panose="020B0604020202020204" pitchFamily="34" charset="0"/>
              </a:rPr>
            </a:br>
            <a:r>
              <a:rPr lang="en-US" sz="12300" dirty="0">
                <a:cs typeface="Arial" panose="020B0604020202020204" pitchFamily="34" charset="0"/>
              </a:rPr>
              <a:t>The required guided learning hours have been met.</a:t>
            </a:r>
          </a:p>
          <a:p>
            <a:pPr defTabSz="914400">
              <a:lnSpc>
                <a:spcPct val="90000"/>
              </a:lnSpc>
              <a:spcAft>
                <a:spcPts val="600"/>
              </a:spcAft>
            </a:pPr>
            <a:endParaRPr lang="en-US" sz="12300" dirty="0">
              <a:cs typeface="Arial" panose="020B0604020202020204" pitchFamily="34" charset="0"/>
            </a:endParaRPr>
          </a:p>
          <a:p>
            <a:pPr defTabSz="914400">
              <a:lnSpc>
                <a:spcPct val="90000"/>
              </a:lnSpc>
              <a:spcAft>
                <a:spcPts val="600"/>
              </a:spcAft>
            </a:pPr>
            <a:r>
              <a:rPr kumimoji="0" lang="en-US" sz="123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After you complete your assessments and achieve your guided learning hours, we can send a letter of achievement.</a:t>
            </a:r>
            <a:br>
              <a:rPr lang="en-US" sz="3600" dirty="0">
                <a:cs typeface="Arial" panose="020B0604020202020204" pitchFamily="34" charset="0"/>
              </a:rPr>
            </a:br>
            <a:endParaRPr lang="en-US" sz="3600" dirty="0">
              <a:cs typeface="Arial" panose="020B0604020202020204" pitchFamily="34" charset="0"/>
            </a:endParaRPr>
          </a:p>
          <a:p>
            <a:pPr indent="-228600" defTabSz="914400">
              <a:lnSpc>
                <a:spcPct val="90000"/>
              </a:lnSpc>
              <a:spcAft>
                <a:spcPts val="600"/>
              </a:spcAft>
              <a:buFont typeface="Arial" panose="020B0604020202020204" pitchFamily="34" charset="0"/>
              <a:buChar char="•"/>
            </a:pPr>
            <a:endParaRPr lang="en-US" sz="3600" dirty="0"/>
          </a:p>
        </p:txBody>
      </p:sp>
    </p:spTree>
    <p:extLst>
      <p:ext uri="{BB962C8B-B14F-4D97-AF65-F5344CB8AC3E}">
        <p14:creationId xmlns:p14="http://schemas.microsoft.com/office/powerpoint/2010/main" val="391051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9A3207-48CE-DAE3-B730-AFAD914E0C4C}"/>
              </a:ext>
            </a:extLst>
          </p:cNvPr>
          <p:cNvSpPr>
            <a:spLocks noGrp="1"/>
          </p:cNvSpPr>
          <p:nvPr>
            <p:ph type="title"/>
          </p:nvPr>
        </p:nvSpPr>
        <p:spPr>
          <a:xfrm>
            <a:off x="2211355" y="-224730"/>
            <a:ext cx="10086392" cy="1150470"/>
          </a:xfrm>
        </p:spPr>
        <p:txBody>
          <a:bodyPr vert="horz" lIns="91440" tIns="45720" rIns="91440" bIns="45720" rtlCol="0" anchor="b">
            <a:normAutofit fontScale="90000"/>
          </a:bodyPr>
          <a:lstStyle/>
          <a:p>
            <a:r>
              <a:rPr lang="en-US" sz="4000" b="1" dirty="0">
                <a:latin typeface="Cocogoose" panose="020B0604020202020204" charset="0"/>
                <a:cs typeface="Arial" panose="020B0604020202020204" pitchFamily="34" charset="0"/>
              </a:rPr>
              <a:t>Successful completion after</a:t>
            </a:r>
            <a:r>
              <a:rPr lang="en-US" sz="4000" b="1" dirty="0">
                <a:latin typeface="Congenial Black" panose="020F0502020204030204" pitchFamily="2" charset="0"/>
                <a:cs typeface="Arial" panose="020B0604020202020204" pitchFamily="34" charset="0"/>
              </a:rPr>
              <a:t> 6 </a:t>
            </a:r>
            <a:r>
              <a:rPr lang="en-US" sz="4000" b="1" dirty="0">
                <a:latin typeface="Cocogoose" panose="020B0604020202020204" charset="0"/>
                <a:cs typeface="Arial" panose="020B0604020202020204" pitchFamily="34" charset="0"/>
              </a:rPr>
              <a:t>months</a:t>
            </a:r>
          </a:p>
        </p:txBody>
      </p:sp>
      <p:sp>
        <p:nvSpPr>
          <p:cNvPr id="2" name="TextBox 1">
            <a:extLst>
              <a:ext uri="{FF2B5EF4-FFF2-40B4-BE49-F238E27FC236}">
                <a16:creationId xmlns:a16="http://schemas.microsoft.com/office/drawing/2014/main" id="{6D1EBBA1-29D5-31E7-8684-8F87404D14B5}"/>
              </a:ext>
            </a:extLst>
          </p:cNvPr>
          <p:cNvSpPr txBox="1"/>
          <p:nvPr/>
        </p:nvSpPr>
        <p:spPr>
          <a:xfrm>
            <a:off x="2298904" y="949343"/>
            <a:ext cx="9731827" cy="718412"/>
          </a:xfrm>
          <a:prstGeom prst="rect">
            <a:avLst/>
          </a:prstGeom>
        </p:spPr>
        <p:txBody>
          <a:bodyPr vert="horz" lIns="91440" tIns="45720" rIns="91440" bIns="45720" rtlCol="0" anchor="t">
            <a:normAutofit fontScale="25000" lnSpcReduction="20000"/>
          </a:bodyPr>
          <a:lstStyle/>
          <a:p>
            <a:pPr defTabSz="914400">
              <a:lnSpc>
                <a:spcPct val="90000"/>
              </a:lnSpc>
              <a:spcAft>
                <a:spcPts val="600"/>
              </a:spcAft>
            </a:pPr>
            <a:r>
              <a:rPr lang="en-US" sz="12800" b="1" dirty="0">
                <a:cs typeface="Arial" panose="020B0604020202020204" pitchFamily="34" charset="0"/>
              </a:rPr>
              <a:t>Certification: </a:t>
            </a:r>
            <a:r>
              <a:rPr lang="en-US" sz="12800" b="1" dirty="0"/>
              <a:t>we need to evidence the impact of the Skills Bootcamp upon your career.</a:t>
            </a:r>
          </a:p>
          <a:p>
            <a:pPr defTabSz="914400">
              <a:lnSpc>
                <a:spcPct val="90000"/>
              </a:lnSpc>
              <a:spcAft>
                <a:spcPts val="600"/>
              </a:spcAft>
            </a:pPr>
            <a:endParaRPr lang="en-US" sz="11200" b="1" dirty="0">
              <a:cs typeface="Arial" panose="020B0604020202020204" pitchFamily="34" charset="0"/>
            </a:endParaRPr>
          </a:p>
          <a:p>
            <a:pPr defTabSz="914400">
              <a:lnSpc>
                <a:spcPct val="90000"/>
              </a:lnSpc>
              <a:spcAft>
                <a:spcPts val="600"/>
              </a:spcAft>
            </a:pPr>
            <a:r>
              <a:rPr lang="en-GB" sz="11200" dirty="0">
                <a:effectLst/>
                <a:ea typeface="Calibri" panose="020F0502020204030204" pitchFamily="34" charset="0"/>
                <a:cs typeface="Arial" panose="020B0604020202020204" pitchFamily="34" charset="0"/>
              </a:rPr>
              <a:t>You will only receive your certificate once you have secured an interview in </a:t>
            </a:r>
            <a:r>
              <a:rPr lang="en-GB" sz="11200" dirty="0">
                <a:ea typeface="Calibri" panose="020F0502020204030204" pitchFamily="34" charset="0"/>
                <a:cs typeface="Arial" panose="020B0604020202020204" pitchFamily="34" charset="0"/>
              </a:rPr>
              <a:t>your </a:t>
            </a:r>
            <a:r>
              <a:rPr lang="en-GB" sz="11200" dirty="0">
                <a:effectLst/>
                <a:ea typeface="Calibri" panose="020F0502020204030204" pitchFamily="34" charset="0"/>
                <a:cs typeface="Arial" panose="020B0604020202020204" pitchFamily="34" charset="0"/>
              </a:rPr>
              <a:t>chosen field and have sent us evidence of this.</a:t>
            </a:r>
            <a:br>
              <a:rPr lang="en-GB" sz="11200" dirty="0">
                <a:effectLst/>
                <a:ea typeface="Calibri" panose="020F0502020204030204" pitchFamily="34" charset="0"/>
                <a:cs typeface="Arial" panose="020B0604020202020204" pitchFamily="34" charset="0"/>
              </a:rPr>
            </a:br>
            <a:br>
              <a:rPr lang="en-GB" sz="11200" dirty="0">
                <a:effectLst/>
                <a:ea typeface="Calibri" panose="020F0502020204030204" pitchFamily="34" charset="0"/>
                <a:cs typeface="Arial" panose="020B0604020202020204" pitchFamily="34" charset="0"/>
              </a:rPr>
            </a:br>
            <a:r>
              <a:rPr lang="en-GB" sz="11200" dirty="0">
                <a:effectLst/>
                <a:ea typeface="Calibri" panose="020F0502020204030204" pitchFamily="34" charset="0"/>
                <a:cs typeface="Arial" panose="020B0604020202020204" pitchFamily="34" charset="0"/>
              </a:rPr>
              <a:t>If </a:t>
            </a:r>
            <a:r>
              <a:rPr lang="en-GB" sz="11200" dirty="0">
                <a:ea typeface="Calibri" panose="020F0502020204030204" pitchFamily="34" charset="0"/>
                <a:cs typeface="Arial" panose="020B0604020202020204" pitchFamily="34" charset="0"/>
              </a:rPr>
              <a:t>you</a:t>
            </a:r>
            <a:r>
              <a:rPr lang="en-GB" sz="11200" dirty="0">
                <a:effectLst/>
                <a:ea typeface="Calibri" panose="020F0502020204030204" pitchFamily="34" charset="0"/>
                <a:cs typeface="Arial" panose="020B0604020202020204" pitchFamily="34" charset="0"/>
              </a:rPr>
              <a:t> are self-employed you need to complete </a:t>
            </a:r>
            <a:r>
              <a:rPr lang="en-GB" sz="11200" dirty="0">
                <a:ea typeface="Calibri" panose="020F0502020204030204" pitchFamily="34" charset="0"/>
                <a:cs typeface="Arial" panose="020B0604020202020204" pitchFamily="34" charset="0"/>
              </a:rPr>
              <a:t>your</a:t>
            </a:r>
            <a:r>
              <a:rPr lang="en-GB" sz="11200" dirty="0">
                <a:effectLst/>
                <a:ea typeface="Calibri" panose="020F0502020204030204" pitchFamily="34" charset="0"/>
                <a:cs typeface="Arial" panose="020B0604020202020204" pitchFamily="34" charset="0"/>
              </a:rPr>
              <a:t> Personal Development Plan </a:t>
            </a:r>
            <a:r>
              <a:rPr lang="en-US" sz="11200" dirty="0"/>
              <a:t>on how you are going to use your learning to support your business. </a:t>
            </a:r>
            <a:br>
              <a:rPr lang="en-US" sz="11200" dirty="0"/>
            </a:br>
            <a:endParaRPr lang="en-GB" sz="11200" dirty="0">
              <a:cs typeface="Arial" panose="020B0604020202020204" pitchFamily="34" charset="0"/>
            </a:endParaRPr>
          </a:p>
          <a:p>
            <a:r>
              <a:rPr lang="en-US" sz="11200" dirty="0">
                <a:ea typeface="Open Sans" panose="020B0606030504020204" pitchFamily="34" charset="0"/>
                <a:cs typeface="Open Sans" panose="020B0606030504020204" pitchFamily="34" charset="0"/>
              </a:rPr>
              <a:t>If you have been enrolled on the Skills Bootcamp by your employer?</a:t>
            </a:r>
            <a:r>
              <a:rPr lang="en-GB" sz="11200" dirty="0">
                <a:ea typeface="Open Sans" panose="020B0606030504020204" pitchFamily="34" charset="0"/>
                <a:cs typeface="Open Sans" panose="020B0606030504020204" pitchFamily="34" charset="0"/>
              </a:rPr>
              <a:t> We will ask your employer to contact us stating how you will be using the learning from the course in your role or how it will help to gain a promotion and when you take these extra responsibilities on or get the promotion inform us of this information for our records.</a:t>
            </a:r>
            <a:endParaRPr lang="en-US" sz="11200" dirty="0">
              <a:ea typeface="Open Sans" panose="020B0606030504020204" pitchFamily="34" charset="0"/>
              <a:cs typeface="Open Sans" panose="020B0606030504020204" pitchFamily="34" charset="0"/>
            </a:endParaRPr>
          </a:p>
          <a:p>
            <a:pPr defTabSz="914400">
              <a:lnSpc>
                <a:spcPct val="90000"/>
              </a:lnSpc>
              <a:spcAft>
                <a:spcPts val="600"/>
              </a:spcAft>
            </a:pPr>
            <a:br>
              <a:rPr lang="en-US" sz="8600" dirty="0">
                <a:cs typeface="Arial" panose="020B0604020202020204" pitchFamily="34" charset="0"/>
              </a:rPr>
            </a:br>
            <a:endParaRPr lang="en-US" sz="3600" dirty="0"/>
          </a:p>
        </p:txBody>
      </p:sp>
    </p:spTree>
    <p:extLst>
      <p:ext uri="{BB962C8B-B14F-4D97-AF65-F5344CB8AC3E}">
        <p14:creationId xmlns:p14="http://schemas.microsoft.com/office/powerpoint/2010/main" val="374741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F17C-F079-07E5-FCD5-43DFFC818957}"/>
              </a:ext>
            </a:extLst>
          </p:cNvPr>
          <p:cNvSpPr>
            <a:spLocks noGrp="1"/>
          </p:cNvSpPr>
          <p:nvPr>
            <p:ph type="title"/>
          </p:nvPr>
        </p:nvSpPr>
        <p:spPr>
          <a:xfrm>
            <a:off x="2400207" y="609923"/>
            <a:ext cx="10180899" cy="1009651"/>
          </a:xfrm>
        </p:spPr>
        <p:txBody>
          <a:bodyPr/>
          <a:lstStyle/>
          <a:p>
            <a:pPr algn="l"/>
            <a:r>
              <a:rPr lang="en-US" sz="3600" dirty="0"/>
              <a:t>When will I receive my certificate after the course?</a:t>
            </a:r>
            <a:br>
              <a:rPr lang="en-US" sz="3600" dirty="0"/>
            </a:br>
            <a:endParaRPr lang="en-GB" sz="3600" dirty="0"/>
          </a:p>
        </p:txBody>
      </p:sp>
      <p:sp>
        <p:nvSpPr>
          <p:cNvPr id="6" name="TextBox 5">
            <a:extLst>
              <a:ext uri="{FF2B5EF4-FFF2-40B4-BE49-F238E27FC236}">
                <a16:creationId xmlns:a16="http://schemas.microsoft.com/office/drawing/2014/main" id="{324FADAF-A76A-A56C-9705-670102350561}"/>
              </a:ext>
            </a:extLst>
          </p:cNvPr>
          <p:cNvSpPr txBox="1"/>
          <p:nvPr/>
        </p:nvSpPr>
        <p:spPr>
          <a:xfrm>
            <a:off x="2480553" y="2210794"/>
            <a:ext cx="8326878" cy="286232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As discussed in the previous slide, you will only receive your certificate after your guaranteed interview or if you are self employed/ co funded when we have the required documents. </a:t>
            </a:r>
            <a:endParaRPr kumimoji="0" lang="en-GB" sz="4000" b="0" i="0" u="none" strike="noStrike" kern="1200" cap="none" spc="0" normalizeH="0" baseline="0" noProof="0" dirty="0">
              <a:ln>
                <a:noFill/>
              </a:ln>
              <a:effectLst/>
              <a:uLnTx/>
              <a:uFillTx/>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8791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6D4-EE6A-4DD3-5EFC-DBB28A6453EE}"/>
              </a:ext>
            </a:extLst>
          </p:cNvPr>
          <p:cNvSpPr>
            <a:spLocks noGrp="1"/>
          </p:cNvSpPr>
          <p:nvPr>
            <p:ph type="title"/>
          </p:nvPr>
        </p:nvSpPr>
        <p:spPr>
          <a:xfrm>
            <a:off x="2229662" y="799945"/>
            <a:ext cx="10180899" cy="1009651"/>
          </a:xfrm>
        </p:spPr>
        <p:txBody>
          <a:bodyPr>
            <a:normAutofit fontScale="90000"/>
          </a:bodyPr>
          <a:lstStyle/>
          <a:p>
            <a:r>
              <a:rPr lang="en-US" sz="3600" dirty="0">
                <a:solidFill>
                  <a:schemeClr val="tx1"/>
                </a:solidFill>
                <a:latin typeface="Cocogoose" panose="020B0604020202020204" charset="0"/>
              </a:rPr>
              <a:t>Equal Opportunities and Diversity Policy</a:t>
            </a:r>
            <a:br>
              <a:rPr lang="en-GB" sz="4400" dirty="0">
                <a:solidFill>
                  <a:schemeClr val="tx1"/>
                </a:solidFill>
                <a:latin typeface="Cocogoose" panose="020B0604020202020204" charset="0"/>
              </a:rPr>
            </a:br>
            <a:endParaRPr lang="en-GB" dirty="0"/>
          </a:p>
        </p:txBody>
      </p:sp>
      <p:sp>
        <p:nvSpPr>
          <p:cNvPr id="6" name="TextBox 5">
            <a:extLst>
              <a:ext uri="{FF2B5EF4-FFF2-40B4-BE49-F238E27FC236}">
                <a16:creationId xmlns:a16="http://schemas.microsoft.com/office/drawing/2014/main" id="{64DE116C-F68B-5ABF-7B4F-72E98093528C}"/>
              </a:ext>
            </a:extLst>
          </p:cNvPr>
          <p:cNvSpPr txBox="1"/>
          <p:nvPr/>
        </p:nvSpPr>
        <p:spPr>
          <a:xfrm>
            <a:off x="2229662" y="1371057"/>
            <a:ext cx="9265652" cy="5324535"/>
          </a:xfrm>
          <a:prstGeom prst="rect">
            <a:avLst/>
          </a:prstGeom>
          <a:noFill/>
        </p:spPr>
        <p:txBody>
          <a:bodyPr wrap="square">
            <a:spAutoFit/>
          </a:bodyPr>
          <a:lstStyle/>
          <a:p>
            <a:r>
              <a:rPr lang="en-GB" sz="2800" dirty="0"/>
              <a:t>The Skills Network is committed to diversity and will promote diversity for all employees, learners and service users. </a:t>
            </a:r>
          </a:p>
          <a:p>
            <a:endParaRPr lang="en-GB" sz="2800" dirty="0"/>
          </a:p>
          <a:p>
            <a:r>
              <a:rPr lang="en-GB" sz="2800" dirty="0"/>
              <a:t>The Skills Network will treat everyone equally and will not discriminate on the grounds of an individual’s </a:t>
            </a:r>
            <a:r>
              <a:rPr lang="en-GB" sz="2800" b="1" dirty="0"/>
              <a:t>‘protected characteristic’ </a:t>
            </a:r>
            <a:r>
              <a:rPr lang="en-GB" sz="2800" dirty="0"/>
              <a:t>under the Equality Act 2010 (the Act) which are; age, disability, gender reassignment, marriage and civil partnership, pregnancy and maternity, race, religion or belief, sex, and sexual orientation. </a:t>
            </a:r>
          </a:p>
          <a:p>
            <a:endParaRPr lang="en-GB" sz="2800" dirty="0"/>
          </a:p>
          <a:p>
            <a:br>
              <a:rPr lang="en-GB" sz="2000" dirty="0"/>
            </a:br>
            <a:br>
              <a:rPr lang="en-GB" sz="2000" dirty="0"/>
            </a:br>
            <a:endParaRPr lang="en-GB" sz="2000" dirty="0"/>
          </a:p>
        </p:txBody>
      </p:sp>
    </p:spTree>
    <p:extLst>
      <p:ext uri="{BB962C8B-B14F-4D97-AF65-F5344CB8AC3E}">
        <p14:creationId xmlns:p14="http://schemas.microsoft.com/office/powerpoint/2010/main" val="1752170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F17C-F079-07E5-FCD5-43DFFC818957}"/>
              </a:ext>
            </a:extLst>
          </p:cNvPr>
          <p:cNvSpPr>
            <a:spLocks noGrp="1"/>
          </p:cNvSpPr>
          <p:nvPr>
            <p:ph type="title"/>
          </p:nvPr>
        </p:nvSpPr>
        <p:spPr>
          <a:xfrm>
            <a:off x="2400207" y="609923"/>
            <a:ext cx="10180899" cy="1009651"/>
          </a:xfrm>
        </p:spPr>
        <p:txBody>
          <a:bodyPr/>
          <a:lstStyle/>
          <a:p>
            <a:pPr algn="l"/>
            <a:r>
              <a:rPr lang="en-US" sz="3600" dirty="0"/>
              <a:t>Learner surveys</a:t>
            </a:r>
            <a:br>
              <a:rPr lang="en-US" sz="3600" dirty="0"/>
            </a:br>
            <a:endParaRPr lang="en-GB" sz="3600" dirty="0"/>
          </a:p>
        </p:txBody>
      </p:sp>
      <p:sp>
        <p:nvSpPr>
          <p:cNvPr id="6" name="TextBox 5">
            <a:extLst>
              <a:ext uri="{FF2B5EF4-FFF2-40B4-BE49-F238E27FC236}">
                <a16:creationId xmlns:a16="http://schemas.microsoft.com/office/drawing/2014/main" id="{324FADAF-A76A-A56C-9705-670102350561}"/>
              </a:ext>
            </a:extLst>
          </p:cNvPr>
          <p:cNvSpPr txBox="1"/>
          <p:nvPr/>
        </p:nvSpPr>
        <p:spPr>
          <a:xfrm>
            <a:off x="2332654" y="1818348"/>
            <a:ext cx="9993086" cy="344812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Please ensure you complete each survey in order to assist us in ensuring we are responsive to your valuable feedback.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800" dirty="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First Impressions (within 4 weeks of enrolment)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Keeping in Touch (around week 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Next Steps and Progression (sent once live learning is completed)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t>Destination survey (sent 3 months post achievement) </a:t>
            </a:r>
            <a:endParaRPr kumimoji="0" lang="en-GB"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94942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01F4-CC31-960F-8C61-B875FC094F4D}"/>
              </a:ext>
            </a:extLst>
          </p:cNvPr>
          <p:cNvSpPr>
            <a:spLocks noGrp="1"/>
          </p:cNvSpPr>
          <p:nvPr>
            <p:ph type="title"/>
          </p:nvPr>
        </p:nvSpPr>
        <p:spPr>
          <a:xfrm>
            <a:off x="4432927" y="86728"/>
            <a:ext cx="10180899" cy="1009651"/>
          </a:xfrm>
        </p:spPr>
        <p:txBody>
          <a:bodyPr/>
          <a:lstStyle/>
          <a:p>
            <a:r>
              <a:rPr lang="en-US" sz="2800" dirty="0"/>
              <a:t>Survey links</a:t>
            </a:r>
            <a:endParaRPr lang="en-GB" sz="2800" dirty="0"/>
          </a:p>
        </p:txBody>
      </p:sp>
      <p:graphicFrame>
        <p:nvGraphicFramePr>
          <p:cNvPr id="6" name="Table 5">
            <a:extLst>
              <a:ext uri="{FF2B5EF4-FFF2-40B4-BE49-F238E27FC236}">
                <a16:creationId xmlns:a16="http://schemas.microsoft.com/office/drawing/2014/main" id="{FF5F0510-B76C-D051-F8ED-0792F93700C0}"/>
              </a:ext>
            </a:extLst>
          </p:cNvPr>
          <p:cNvGraphicFramePr>
            <a:graphicFrameLocks noGrp="1"/>
          </p:cNvGraphicFramePr>
          <p:nvPr>
            <p:extLst>
              <p:ext uri="{D42A27DB-BD31-4B8C-83A1-F6EECF244321}">
                <p14:modId xmlns:p14="http://schemas.microsoft.com/office/powerpoint/2010/main" val="713755180"/>
              </p:ext>
            </p:extLst>
          </p:nvPr>
        </p:nvGraphicFramePr>
        <p:xfrm>
          <a:off x="2587557" y="1326997"/>
          <a:ext cx="7626483" cy="5187704"/>
        </p:xfrm>
        <a:graphic>
          <a:graphicData uri="http://schemas.openxmlformats.org/drawingml/2006/table">
            <a:tbl>
              <a:tblPr firstRow="1" firstCol="1" bandRow="1">
                <a:tableStyleId>{5C22544A-7EE6-4342-B048-85BDC9FD1C3A}</a:tableStyleId>
              </a:tblPr>
              <a:tblGrid>
                <a:gridCol w="2791839">
                  <a:extLst>
                    <a:ext uri="{9D8B030D-6E8A-4147-A177-3AD203B41FA5}">
                      <a16:colId xmlns:a16="http://schemas.microsoft.com/office/drawing/2014/main" val="40842690"/>
                    </a:ext>
                  </a:extLst>
                </a:gridCol>
                <a:gridCol w="2484764">
                  <a:extLst>
                    <a:ext uri="{9D8B030D-6E8A-4147-A177-3AD203B41FA5}">
                      <a16:colId xmlns:a16="http://schemas.microsoft.com/office/drawing/2014/main" val="824625375"/>
                    </a:ext>
                  </a:extLst>
                </a:gridCol>
                <a:gridCol w="2349880">
                  <a:extLst>
                    <a:ext uri="{9D8B030D-6E8A-4147-A177-3AD203B41FA5}">
                      <a16:colId xmlns:a16="http://schemas.microsoft.com/office/drawing/2014/main" val="847218945"/>
                    </a:ext>
                  </a:extLst>
                </a:gridCol>
              </a:tblGrid>
              <a:tr h="1600579">
                <a:tc>
                  <a:txBody>
                    <a:bodyPr/>
                    <a:lstStyle/>
                    <a:p>
                      <a:pPr algn="ctr">
                        <a:lnSpc>
                          <a:spcPct val="107000"/>
                        </a:lnSpc>
                        <a:spcAft>
                          <a:spcPts val="800"/>
                        </a:spcAft>
                      </a:pPr>
                      <a:r>
                        <a:rPr lang="en-GB" sz="1800" kern="100" dirty="0">
                          <a:solidFill>
                            <a:schemeClr val="tx1"/>
                          </a:solidFill>
                          <a:effectLst/>
                        </a:rPr>
                        <a:t>First Impressions </a:t>
                      </a:r>
                    </a:p>
                    <a:p>
                      <a:pPr algn="ctr">
                        <a:lnSpc>
                          <a:spcPct val="107000"/>
                        </a:lnSpc>
                        <a:spcAft>
                          <a:spcPts val="800"/>
                        </a:spcAft>
                      </a:pPr>
                      <a:r>
                        <a:rPr lang="en-GB" sz="1800" kern="100" dirty="0">
                          <a:solidFill>
                            <a:schemeClr val="tx1"/>
                          </a:solidFill>
                          <a:effectLst/>
                        </a:rPr>
                        <a:t>within 4 weeks of enrolment</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accent1">
                        <a:lumMod val="20000"/>
                        <a:lumOff val="80000"/>
                      </a:schemeClr>
                    </a:solidFill>
                  </a:tcPr>
                </a:tc>
                <a:tc>
                  <a:txBody>
                    <a:bodyPr/>
                    <a:lstStyle/>
                    <a:p>
                      <a:pPr marL="457200" algn="ctr"/>
                      <a:r>
                        <a:rPr lang="en-GB" sz="1800" u="sng" kern="100" dirty="0">
                          <a:solidFill>
                            <a:schemeClr val="tx1"/>
                          </a:solidFill>
                          <a:effectLst/>
                          <a:hlinkClick r:id="rId2">
                            <a:extLst>
                              <a:ext uri="{A12FA001-AC4F-418D-AE19-62706E023703}">
                                <ahyp:hlinkClr xmlns:ahyp="http://schemas.microsoft.com/office/drawing/2018/hyperlinkcolor" val="tx"/>
                              </a:ext>
                            </a:extLst>
                          </a:hlinkClick>
                        </a:rPr>
                        <a:t>https://r1.dotdigital-pages.com/p/1B3R-18NY/first-impressions-survey</a:t>
                      </a:r>
                      <a:endParaRPr lang="en-GB" sz="1800" kern="100" dirty="0">
                        <a:solidFill>
                          <a:schemeClr val="tx1"/>
                        </a:solidFill>
                        <a:effectLst/>
                      </a:endParaRPr>
                    </a:p>
                    <a:p>
                      <a:pPr algn="ctr">
                        <a:lnSpc>
                          <a:spcPct val="107000"/>
                        </a:lnSpc>
                        <a:spcAft>
                          <a:spcPts val="800"/>
                        </a:spcAft>
                      </a:pPr>
                      <a:r>
                        <a:rPr lang="en-GB" sz="1800" kern="100" dirty="0">
                          <a:solidFill>
                            <a:schemeClr val="tx1"/>
                          </a:solidFill>
                          <a:effectLst/>
                        </a:rPr>
                        <a:t> </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accent1">
                        <a:lumMod val="20000"/>
                        <a:lumOff val="80000"/>
                      </a:schemeClr>
                    </a:solidFill>
                  </a:tcPr>
                </a:tc>
                <a:tc>
                  <a:txBody>
                    <a:bodyPr/>
                    <a:lstStyle/>
                    <a:p>
                      <a:pPr algn="ctr">
                        <a:lnSpc>
                          <a:spcPct val="107000"/>
                        </a:lnSpc>
                        <a:spcAft>
                          <a:spcPts val="800"/>
                        </a:spcAft>
                      </a:pPr>
                      <a:r>
                        <a:rPr lang="en-GB" sz="1800" b="0" kern="100" dirty="0">
                          <a:solidFill>
                            <a:schemeClr val="tx1"/>
                          </a:solidFill>
                          <a:effectLst/>
                        </a:rPr>
                        <a:t>To capture feedback on a learners enrolment process, IAG and intent</a:t>
                      </a:r>
                      <a:endParaRPr lang="en-GB" sz="1800" b="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accent1">
                        <a:lumMod val="20000"/>
                        <a:lumOff val="80000"/>
                      </a:schemeClr>
                    </a:solidFill>
                  </a:tcPr>
                </a:tc>
                <a:extLst>
                  <a:ext uri="{0D108BD9-81ED-4DB2-BD59-A6C34878D82A}">
                    <a16:rowId xmlns:a16="http://schemas.microsoft.com/office/drawing/2014/main" val="2854965675"/>
                  </a:ext>
                </a:extLst>
              </a:tr>
              <a:tr h="2089051">
                <a:tc>
                  <a:txBody>
                    <a:bodyPr/>
                    <a:lstStyle/>
                    <a:p>
                      <a:pPr algn="ctr">
                        <a:lnSpc>
                          <a:spcPct val="107000"/>
                        </a:lnSpc>
                        <a:spcAft>
                          <a:spcPts val="800"/>
                        </a:spcAft>
                      </a:pPr>
                      <a:r>
                        <a:rPr lang="en-GB" sz="1800" kern="100" dirty="0">
                          <a:solidFill>
                            <a:schemeClr val="tx1"/>
                          </a:solidFill>
                          <a:effectLst/>
                        </a:rPr>
                        <a:t>Keeping in Touch</a:t>
                      </a:r>
                    </a:p>
                    <a:p>
                      <a:pPr algn="ctr">
                        <a:lnSpc>
                          <a:spcPct val="107000"/>
                        </a:lnSpc>
                        <a:spcAft>
                          <a:spcPts val="800"/>
                        </a:spcAft>
                      </a:pPr>
                      <a:r>
                        <a:rPr lang="en-GB" sz="1800" kern="100" dirty="0">
                          <a:solidFill>
                            <a:schemeClr val="tx1"/>
                          </a:solidFill>
                          <a:effectLst/>
                        </a:rPr>
                        <a:t>around week 8 – 10</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bg1"/>
                    </a:solidFill>
                  </a:tcPr>
                </a:tc>
                <a:tc>
                  <a:txBody>
                    <a:bodyPr/>
                    <a:lstStyle/>
                    <a:p>
                      <a:pPr algn="ctr">
                        <a:lnSpc>
                          <a:spcPct val="107000"/>
                        </a:lnSpc>
                        <a:spcAft>
                          <a:spcPts val="800"/>
                        </a:spcAft>
                      </a:pPr>
                      <a:r>
                        <a:rPr lang="en-GB" sz="1800" u="sng" kern="100" dirty="0">
                          <a:solidFill>
                            <a:schemeClr val="tx1"/>
                          </a:solidFill>
                          <a:effectLst/>
                          <a:hlinkClick r:id="rId3">
                            <a:extLst>
                              <a:ext uri="{A12FA001-AC4F-418D-AE19-62706E023703}">
                                <ahyp:hlinkClr xmlns:ahyp="http://schemas.microsoft.com/office/drawing/2018/hyperlinkcolor" val="tx"/>
                              </a:ext>
                            </a:extLst>
                          </a:hlinkClick>
                        </a:rPr>
                        <a:t>https://r1.dotdigital-pages.com/p/1B3R-17R2/keeping-in-touch-survey</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bg1"/>
                    </a:solidFill>
                  </a:tcPr>
                </a:tc>
                <a:tc>
                  <a:txBody>
                    <a:bodyPr/>
                    <a:lstStyle/>
                    <a:p>
                      <a:pPr algn="ctr">
                        <a:lnSpc>
                          <a:spcPct val="107000"/>
                        </a:lnSpc>
                        <a:spcAft>
                          <a:spcPts val="800"/>
                        </a:spcAft>
                      </a:pPr>
                      <a:r>
                        <a:rPr lang="en-GB" sz="1800" kern="100" dirty="0">
                          <a:solidFill>
                            <a:schemeClr val="tx1"/>
                          </a:solidFill>
                          <a:effectLst/>
                        </a:rPr>
                        <a:t>To capture feedback on elements of SBC, resources, LSA and Tutor support, Safeguarding and overall experience to date</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bg1"/>
                    </a:solidFill>
                  </a:tcPr>
                </a:tc>
                <a:extLst>
                  <a:ext uri="{0D108BD9-81ED-4DB2-BD59-A6C34878D82A}">
                    <a16:rowId xmlns:a16="http://schemas.microsoft.com/office/drawing/2014/main" val="768005681"/>
                  </a:ext>
                </a:extLst>
              </a:tr>
              <a:tr h="1446573">
                <a:tc>
                  <a:txBody>
                    <a:bodyPr/>
                    <a:lstStyle/>
                    <a:p>
                      <a:pPr algn="ctr">
                        <a:lnSpc>
                          <a:spcPct val="107000"/>
                        </a:lnSpc>
                        <a:spcAft>
                          <a:spcPts val="800"/>
                        </a:spcAft>
                      </a:pPr>
                      <a:r>
                        <a:rPr lang="en-GB" sz="1800" kern="100" dirty="0">
                          <a:solidFill>
                            <a:schemeClr val="tx1"/>
                          </a:solidFill>
                          <a:effectLst/>
                        </a:rPr>
                        <a:t>Next Steps and Exit</a:t>
                      </a:r>
                    </a:p>
                    <a:p>
                      <a:pPr algn="ctr">
                        <a:lnSpc>
                          <a:spcPct val="107000"/>
                        </a:lnSpc>
                        <a:spcAft>
                          <a:spcPts val="800"/>
                        </a:spcAft>
                      </a:pPr>
                      <a:r>
                        <a:rPr lang="en-GB" sz="1800" kern="100" dirty="0">
                          <a:solidFill>
                            <a:schemeClr val="tx1"/>
                          </a:solidFill>
                          <a:effectLst/>
                        </a:rPr>
                        <a:t>during last live learning session</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accent3">
                        <a:lumMod val="90000"/>
                      </a:schemeClr>
                    </a:solidFill>
                  </a:tcPr>
                </a:tc>
                <a:tc>
                  <a:txBody>
                    <a:bodyPr/>
                    <a:lstStyle/>
                    <a:p>
                      <a:pPr algn="ctr">
                        <a:lnSpc>
                          <a:spcPct val="107000"/>
                        </a:lnSpc>
                        <a:spcAft>
                          <a:spcPts val="800"/>
                        </a:spcAft>
                      </a:pPr>
                      <a:r>
                        <a:rPr lang="en-GB" sz="1800" u="sng" kern="100" dirty="0">
                          <a:solidFill>
                            <a:schemeClr val="tx1"/>
                          </a:solidFill>
                          <a:effectLst/>
                          <a:hlinkClick r:id="rId4">
                            <a:extLst>
                              <a:ext uri="{A12FA001-AC4F-418D-AE19-62706E023703}">
                                <ahyp:hlinkClr xmlns:ahyp="http://schemas.microsoft.com/office/drawing/2018/hyperlinkcolor" val="tx"/>
                              </a:ext>
                            </a:extLst>
                          </a:hlinkClick>
                        </a:rPr>
                        <a:t>https://r1.dotdigital-pages.com/p/1B3R-17R3/next-steps-and-progression-survey</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accent3">
                        <a:lumMod val="90000"/>
                      </a:schemeClr>
                    </a:solidFill>
                  </a:tcPr>
                </a:tc>
                <a:tc>
                  <a:txBody>
                    <a:bodyPr/>
                    <a:lstStyle/>
                    <a:p>
                      <a:pPr algn="ctr">
                        <a:lnSpc>
                          <a:spcPct val="107000"/>
                        </a:lnSpc>
                        <a:spcAft>
                          <a:spcPts val="800"/>
                        </a:spcAft>
                      </a:pPr>
                      <a:r>
                        <a:rPr lang="en-GB" sz="1800" kern="100" dirty="0">
                          <a:solidFill>
                            <a:schemeClr val="tx1"/>
                          </a:solidFill>
                          <a:effectLst/>
                        </a:rPr>
                        <a:t>To capture impact, if intent was met and overall experience</a:t>
                      </a:r>
                      <a:endParaRPr lang="en-GB"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605" marR="65605" marT="0" marB="0" anchor="ctr">
                    <a:solidFill>
                      <a:schemeClr val="accent3">
                        <a:lumMod val="90000"/>
                      </a:schemeClr>
                    </a:solidFill>
                  </a:tcPr>
                </a:tc>
                <a:extLst>
                  <a:ext uri="{0D108BD9-81ED-4DB2-BD59-A6C34878D82A}">
                    <a16:rowId xmlns:a16="http://schemas.microsoft.com/office/drawing/2014/main" val="1355266374"/>
                  </a:ext>
                </a:extLst>
              </a:tr>
            </a:tbl>
          </a:graphicData>
        </a:graphic>
      </p:graphicFrame>
      <p:pic>
        <p:nvPicPr>
          <p:cNvPr id="7" name="Picture 6" descr="A qr code on a white background&#10;&#10;Description automatically generated">
            <a:extLst>
              <a:ext uri="{FF2B5EF4-FFF2-40B4-BE49-F238E27FC236}">
                <a16:creationId xmlns:a16="http://schemas.microsoft.com/office/drawing/2014/main" id="{637ED3AF-43B0-783D-8138-F12822197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323830" y="1326997"/>
            <a:ext cx="1501140" cy="150114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4B6EA5CC-D9A1-9B5E-2DEB-F17AA59004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0262870" y="3158849"/>
            <a:ext cx="1524000" cy="1524000"/>
          </a:xfrm>
          <a:prstGeom prst="rect">
            <a:avLst/>
          </a:prstGeom>
        </p:spPr>
      </p:pic>
      <p:pic>
        <p:nvPicPr>
          <p:cNvPr id="9" name="Picture 8" descr="A qr code on a white background&#10;&#10;Description automatically generated">
            <a:extLst>
              <a:ext uri="{FF2B5EF4-FFF2-40B4-BE49-F238E27FC236}">
                <a16:creationId xmlns:a16="http://schemas.microsoft.com/office/drawing/2014/main" id="{31F60EC7-4003-F7E0-D887-361EFC0F0C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2870" y="4914501"/>
            <a:ext cx="1600200" cy="1600200"/>
          </a:xfrm>
          <a:prstGeom prst="rect">
            <a:avLst/>
          </a:prstGeom>
        </p:spPr>
      </p:pic>
    </p:spTree>
    <p:extLst>
      <p:ext uri="{BB962C8B-B14F-4D97-AF65-F5344CB8AC3E}">
        <p14:creationId xmlns:p14="http://schemas.microsoft.com/office/powerpoint/2010/main" val="3817198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DCA5-BA34-D90A-609D-A2ED65EFF661}"/>
              </a:ext>
            </a:extLst>
          </p:cNvPr>
          <p:cNvSpPr>
            <a:spLocks noGrp="1"/>
          </p:cNvSpPr>
          <p:nvPr>
            <p:ph type="ctrTitle"/>
          </p:nvPr>
        </p:nvSpPr>
        <p:spPr>
          <a:xfrm>
            <a:off x="1750145" y="1317430"/>
            <a:ext cx="9144000" cy="2387600"/>
          </a:xfrm>
        </p:spPr>
        <p:txBody>
          <a:bodyPr/>
          <a:lstStyle/>
          <a:p>
            <a:r>
              <a:rPr lang="en-GB" dirty="0"/>
              <a:t>Any questions?</a:t>
            </a:r>
          </a:p>
        </p:txBody>
      </p:sp>
    </p:spTree>
    <p:extLst>
      <p:ext uri="{BB962C8B-B14F-4D97-AF65-F5344CB8AC3E}">
        <p14:creationId xmlns:p14="http://schemas.microsoft.com/office/powerpoint/2010/main" val="3743583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BCAB-CFE1-AC4B-55FB-48BA918D1859}"/>
              </a:ext>
            </a:extLst>
          </p:cNvPr>
          <p:cNvSpPr>
            <a:spLocks noGrp="1"/>
          </p:cNvSpPr>
          <p:nvPr>
            <p:ph type="title"/>
          </p:nvPr>
        </p:nvSpPr>
        <p:spPr>
          <a:xfrm>
            <a:off x="1005550" y="2924174"/>
            <a:ext cx="10180899" cy="1009651"/>
          </a:xfrm>
        </p:spPr>
        <p:txBody>
          <a:bodyPr>
            <a:noAutofit/>
          </a:bodyPr>
          <a:lstStyle/>
          <a:p>
            <a:pPr algn="ctr"/>
            <a:r>
              <a:rPr lang="en-GB" sz="3600" dirty="0">
                <a:effectLst>
                  <a:outerShdw blurRad="38100" dist="38100" dir="2700000" algn="tl">
                    <a:srgbClr val="000000">
                      <a:alpha val="43137"/>
                    </a:srgbClr>
                  </a:outerShdw>
                </a:effectLst>
              </a:rPr>
              <a:t> </a:t>
            </a:r>
            <a:endParaRPr lang="en-GB" sz="6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25206F7D-007A-DDCB-49C6-D6B33AC9613E}"/>
              </a:ext>
            </a:extLst>
          </p:cNvPr>
          <p:cNvSpPr txBox="1"/>
          <p:nvPr/>
        </p:nvSpPr>
        <p:spPr>
          <a:xfrm>
            <a:off x="2458981" y="93306"/>
            <a:ext cx="9950733" cy="5924939"/>
          </a:xfrm>
          <a:prstGeom prst="rect">
            <a:avLst/>
          </a:prstGeom>
        </p:spPr>
        <p:txBody>
          <a:bodyPr vert="horz" lIns="91440" tIns="45720" rIns="91440" bIns="45720" rtlCol="0" anchor="ctr">
            <a:normAutofit fontScale="55000" lnSpcReduction="20000"/>
          </a:bodyPr>
          <a:lstStyle/>
          <a:p>
            <a:pPr marL="0" indent="0">
              <a:buNone/>
            </a:pPr>
            <a:r>
              <a:rPr lang="en-GB" sz="6000" dirty="0">
                <a:solidFill>
                  <a:schemeClr val="tx1"/>
                </a:solidFill>
                <a:latin typeface="Cocogoose" panose="020B0604020202020204" charset="0"/>
              </a:rPr>
              <a:t>Do you understand the implications </a:t>
            </a:r>
            <a:br>
              <a:rPr lang="en-GB" sz="6000" dirty="0">
                <a:solidFill>
                  <a:schemeClr val="tx1"/>
                </a:solidFill>
                <a:latin typeface="Cocogoose" panose="020B0604020202020204" charset="0"/>
              </a:rPr>
            </a:br>
            <a:r>
              <a:rPr lang="en-GB" sz="6000" dirty="0">
                <a:solidFill>
                  <a:schemeClr val="tx1"/>
                </a:solidFill>
                <a:latin typeface="Cocogoose" panose="020B0604020202020204" charset="0"/>
              </a:rPr>
              <a:t>of the following?</a:t>
            </a:r>
          </a:p>
          <a:p>
            <a:pPr marL="0" indent="0">
              <a:buNone/>
            </a:pPr>
            <a:endParaRPr lang="en-GB" sz="3600" dirty="0">
              <a:latin typeface="Arial Black" panose="020B0A04020102020204" pitchFamily="34" charset="0"/>
            </a:endParaRPr>
          </a:p>
          <a:p>
            <a:pPr>
              <a:buFont typeface="Wingdings" panose="05000000000000000000" pitchFamily="2" charset="2"/>
              <a:buChar char="ü"/>
            </a:pPr>
            <a:r>
              <a:rPr lang="en-US" sz="5400" dirty="0">
                <a:solidFill>
                  <a:schemeClr val="tx1"/>
                </a:solidFill>
                <a:latin typeface="+mn-lt"/>
              </a:rPr>
              <a:t>Equal opportunities and diversity policy</a:t>
            </a:r>
          </a:p>
          <a:p>
            <a:pPr>
              <a:buFont typeface="Wingdings" panose="05000000000000000000" pitchFamily="2" charset="2"/>
              <a:buChar char="ü"/>
            </a:pPr>
            <a:r>
              <a:rPr lang="en-US" sz="5400" dirty="0">
                <a:solidFill>
                  <a:schemeClr val="tx1"/>
                </a:solidFill>
                <a:latin typeface="+mn-lt"/>
              </a:rPr>
              <a:t>Complaints policy</a:t>
            </a:r>
          </a:p>
          <a:p>
            <a:pPr>
              <a:buFont typeface="Wingdings" panose="05000000000000000000" pitchFamily="2" charset="2"/>
              <a:buChar char="ü"/>
            </a:pPr>
            <a:r>
              <a:rPr lang="en-US" sz="5400" dirty="0">
                <a:solidFill>
                  <a:schemeClr val="tx1"/>
                </a:solidFill>
                <a:latin typeface="+mn-lt"/>
              </a:rPr>
              <a:t>Reasonable adjustment &amp; special considerations policy</a:t>
            </a:r>
            <a:endParaRPr lang="en-GB" sz="5400" dirty="0">
              <a:solidFill>
                <a:schemeClr val="tx1"/>
              </a:solidFill>
              <a:latin typeface="+mn-lt"/>
            </a:endParaRPr>
          </a:p>
          <a:p>
            <a:pPr>
              <a:buFont typeface="Wingdings" panose="05000000000000000000" pitchFamily="2" charset="2"/>
              <a:buChar char="ü"/>
            </a:pPr>
            <a:r>
              <a:rPr lang="en-GB" sz="5400" dirty="0">
                <a:solidFill>
                  <a:schemeClr val="tx1"/>
                </a:solidFill>
                <a:latin typeface="+mn-lt"/>
              </a:rPr>
              <a:t>Code of conduct guidance</a:t>
            </a:r>
          </a:p>
          <a:p>
            <a:pPr>
              <a:buFont typeface="Wingdings" panose="05000000000000000000" pitchFamily="2" charset="2"/>
              <a:buChar char="ü"/>
            </a:pPr>
            <a:r>
              <a:rPr lang="en-GB" sz="5400" dirty="0">
                <a:solidFill>
                  <a:schemeClr val="tx1"/>
                </a:solidFill>
                <a:latin typeface="+mn-lt"/>
              </a:rPr>
              <a:t>British values </a:t>
            </a:r>
          </a:p>
          <a:p>
            <a:pPr>
              <a:buFont typeface="Wingdings" panose="05000000000000000000" pitchFamily="2" charset="2"/>
              <a:buChar char="ü"/>
            </a:pPr>
            <a:r>
              <a:rPr lang="en-GB" sz="5400" dirty="0">
                <a:solidFill>
                  <a:schemeClr val="tx1"/>
                </a:solidFill>
                <a:latin typeface="+mn-lt"/>
              </a:rPr>
              <a:t>Prevent duty</a:t>
            </a:r>
          </a:p>
          <a:p>
            <a:pPr>
              <a:buFont typeface="Wingdings" panose="05000000000000000000" pitchFamily="2" charset="2"/>
              <a:buChar char="ü"/>
            </a:pPr>
            <a:r>
              <a:rPr lang="en-GB" sz="5400" dirty="0">
                <a:solidFill>
                  <a:schemeClr val="tx1"/>
                </a:solidFill>
                <a:latin typeface="+mn-lt"/>
              </a:rPr>
              <a:t>Safeguarding duty</a:t>
            </a:r>
          </a:p>
          <a:p>
            <a:pPr>
              <a:buFont typeface="Wingdings" panose="05000000000000000000" pitchFamily="2" charset="2"/>
              <a:buChar char="ü"/>
            </a:pPr>
            <a:r>
              <a:rPr lang="en-GB" sz="5400">
                <a:solidFill>
                  <a:schemeClr val="tx1"/>
                </a:solidFill>
                <a:latin typeface="+mn-lt"/>
              </a:rPr>
              <a:t>Attendance requirements</a:t>
            </a:r>
            <a:endParaRPr lang="en-GB" sz="5400" dirty="0">
              <a:solidFill>
                <a:schemeClr val="tx1"/>
              </a:solidFill>
              <a:latin typeface="+mn-lt"/>
            </a:endParaRPr>
          </a:p>
          <a:p>
            <a:pPr>
              <a:buFont typeface="Wingdings" panose="05000000000000000000" pitchFamily="2" charset="2"/>
              <a:buChar char="ü"/>
            </a:pPr>
            <a:r>
              <a:rPr lang="en-GB" sz="5400" dirty="0">
                <a:solidFill>
                  <a:schemeClr val="tx1"/>
                </a:solidFill>
                <a:latin typeface="+mn-lt"/>
              </a:rPr>
              <a:t>Assessment requirements</a:t>
            </a:r>
          </a:p>
          <a:p>
            <a:pPr>
              <a:buFont typeface="Wingdings" panose="05000000000000000000" pitchFamily="2" charset="2"/>
              <a:buChar char="ü"/>
            </a:pPr>
            <a:r>
              <a:rPr lang="en-GB" sz="5400" dirty="0">
                <a:solidFill>
                  <a:schemeClr val="tx1"/>
                </a:solidFill>
                <a:latin typeface="+mn-lt"/>
              </a:rPr>
              <a:t>Careers support on offer</a:t>
            </a:r>
          </a:p>
          <a:p>
            <a:pPr>
              <a:buFont typeface="Wingdings" panose="05000000000000000000" pitchFamily="2" charset="2"/>
              <a:buChar char="ü"/>
            </a:pPr>
            <a:r>
              <a:rPr lang="en-GB" sz="5400" dirty="0">
                <a:solidFill>
                  <a:schemeClr val="tx1"/>
                </a:solidFill>
                <a:latin typeface="+mn-lt"/>
              </a:rPr>
              <a:t>Certification process</a:t>
            </a:r>
          </a:p>
          <a:p>
            <a:pPr>
              <a:buFont typeface="Wingdings" panose="05000000000000000000" pitchFamily="2" charset="2"/>
              <a:buChar char="ü"/>
            </a:pPr>
            <a:r>
              <a:rPr lang="en-US" sz="5400" dirty="0">
                <a:solidFill>
                  <a:schemeClr val="tx1"/>
                </a:solidFill>
                <a:latin typeface="+mn-lt"/>
              </a:rPr>
              <a:t>Learner surveys</a:t>
            </a:r>
            <a:endParaRPr lang="en-GB" sz="5400" dirty="0">
              <a:solidFill>
                <a:schemeClr val="tx1"/>
              </a:solidFill>
              <a:latin typeface="+mn-lt"/>
            </a:endParaRPr>
          </a:p>
        </p:txBody>
      </p:sp>
    </p:spTree>
    <p:extLst>
      <p:ext uri="{BB962C8B-B14F-4D97-AF65-F5344CB8AC3E}">
        <p14:creationId xmlns:p14="http://schemas.microsoft.com/office/powerpoint/2010/main" val="132799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B9B1-1CCF-6DC1-9314-55BD4F186A49}"/>
              </a:ext>
            </a:extLst>
          </p:cNvPr>
          <p:cNvSpPr>
            <a:spLocks noGrp="1"/>
          </p:cNvSpPr>
          <p:nvPr>
            <p:ph type="title"/>
          </p:nvPr>
        </p:nvSpPr>
        <p:spPr>
          <a:xfrm>
            <a:off x="-158621" y="554551"/>
            <a:ext cx="12950890" cy="1086566"/>
          </a:xfrm>
        </p:spPr>
        <p:txBody>
          <a:bodyPr/>
          <a:lstStyle/>
          <a:p>
            <a:r>
              <a:rPr lang="en-US" sz="2800" dirty="0"/>
              <a:t>The policy aims to ensure that all individuals and groups</a:t>
            </a:r>
            <a:r>
              <a:rPr lang="en-US" sz="5400" dirty="0"/>
              <a:t> </a:t>
            </a:r>
            <a:br>
              <a:rPr lang="en-US" dirty="0"/>
            </a:br>
            <a:endParaRPr lang="en-GB" dirty="0"/>
          </a:p>
        </p:txBody>
      </p:sp>
      <p:sp>
        <p:nvSpPr>
          <p:cNvPr id="3" name="Text Placeholder 2">
            <a:extLst>
              <a:ext uri="{FF2B5EF4-FFF2-40B4-BE49-F238E27FC236}">
                <a16:creationId xmlns:a16="http://schemas.microsoft.com/office/drawing/2014/main" id="{0DE5C363-CF1A-ACC2-2F74-56D32A2F9749}"/>
              </a:ext>
            </a:extLst>
          </p:cNvPr>
          <p:cNvSpPr>
            <a:spLocks noGrp="1"/>
          </p:cNvSpPr>
          <p:nvPr>
            <p:ph type="body" sz="quarter" idx="10"/>
          </p:nvPr>
        </p:nvSpPr>
        <p:spPr>
          <a:xfrm>
            <a:off x="1667069" y="1223348"/>
            <a:ext cx="10154817" cy="4962848"/>
          </a:xfrm>
        </p:spPr>
        <p:txBody>
          <a:bodyPr>
            <a:noAutofit/>
          </a:bodyPr>
          <a:lstStyle/>
          <a:p>
            <a:pPr marL="0" indent="0">
              <a:buNone/>
            </a:pPr>
            <a:r>
              <a:rPr lang="en-US" sz="2400" dirty="0">
                <a:solidFill>
                  <a:schemeClr val="tx1"/>
                </a:solidFill>
                <a:latin typeface="+mn-lt"/>
              </a:rPr>
              <a:t>1. Are treated fairly and with respect in all interactions with them.</a:t>
            </a:r>
          </a:p>
          <a:p>
            <a:pPr marL="0" indent="0">
              <a:buNone/>
            </a:pPr>
            <a:r>
              <a:rPr lang="en-US" sz="2400" dirty="0">
                <a:solidFill>
                  <a:schemeClr val="tx1"/>
                </a:solidFill>
                <a:latin typeface="+mn-lt"/>
              </a:rPr>
              <a:t>2. Have the right to be free from harassment and bullying of any description.</a:t>
            </a:r>
          </a:p>
          <a:p>
            <a:pPr marL="0" indent="0">
              <a:buNone/>
            </a:pPr>
            <a:r>
              <a:rPr lang="en-US" sz="2400" dirty="0">
                <a:solidFill>
                  <a:schemeClr val="tx1"/>
                </a:solidFill>
                <a:latin typeface="+mn-lt"/>
              </a:rPr>
              <a:t>3. Do not suffer unwanted behaviour, whether based on age, disability, transgender status, marital</a:t>
            </a:r>
          </a:p>
          <a:p>
            <a:pPr marL="0" indent="0">
              <a:buNone/>
            </a:pPr>
            <a:r>
              <a:rPr lang="en-US" sz="2400" dirty="0">
                <a:solidFill>
                  <a:schemeClr val="tx1"/>
                </a:solidFill>
                <a:latin typeface="+mn-lt"/>
              </a:rPr>
              <a:t>status, civil partnership status, pregnancy, race, religion or belief, sex or sexual orientation.</a:t>
            </a:r>
          </a:p>
          <a:p>
            <a:pPr marL="0" indent="0">
              <a:buNone/>
            </a:pPr>
            <a:r>
              <a:rPr lang="en-US" sz="2400" dirty="0">
                <a:solidFill>
                  <a:schemeClr val="tx1"/>
                </a:solidFill>
                <a:latin typeface="+mn-lt"/>
              </a:rPr>
              <a:t>4. Have an equal chance to contribute to achieve their potential, irrespective of any defining feature that may give rise to unfair discrimination.</a:t>
            </a:r>
          </a:p>
          <a:p>
            <a:pPr marL="0" indent="0">
              <a:buNone/>
            </a:pPr>
            <a:r>
              <a:rPr lang="en-US" sz="2400" dirty="0">
                <a:solidFill>
                  <a:schemeClr val="tx1"/>
                </a:solidFill>
                <a:latin typeface="+mn-lt"/>
              </a:rPr>
              <a:t>5. Can engage with an organisation that complies fully with the Prevent Duty, and who takes active steps to equip staff and learners with an understanding of Radicalisation, Extremism, and Fundamental British Values</a:t>
            </a:r>
            <a:endParaRPr lang="en-GB" sz="2400" dirty="0">
              <a:solidFill>
                <a:schemeClr val="tx1"/>
              </a:solidFill>
              <a:latin typeface="+mn-lt"/>
            </a:endParaRPr>
          </a:p>
        </p:txBody>
      </p:sp>
    </p:spTree>
    <p:extLst>
      <p:ext uri="{BB962C8B-B14F-4D97-AF65-F5344CB8AC3E}">
        <p14:creationId xmlns:p14="http://schemas.microsoft.com/office/powerpoint/2010/main" val="285558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6D4-EE6A-4DD3-5EFC-DBB28A6453EE}"/>
              </a:ext>
            </a:extLst>
          </p:cNvPr>
          <p:cNvSpPr>
            <a:spLocks noGrp="1"/>
          </p:cNvSpPr>
          <p:nvPr>
            <p:ph type="title"/>
          </p:nvPr>
        </p:nvSpPr>
        <p:spPr>
          <a:xfrm>
            <a:off x="1753801" y="464044"/>
            <a:ext cx="10180899" cy="767598"/>
          </a:xfrm>
        </p:spPr>
        <p:txBody>
          <a:bodyPr>
            <a:normAutofit fontScale="90000"/>
          </a:bodyPr>
          <a:lstStyle/>
          <a:p>
            <a:r>
              <a:rPr lang="en-US" sz="3600" dirty="0">
                <a:solidFill>
                  <a:schemeClr val="tx1"/>
                </a:solidFill>
                <a:latin typeface="Cocogoose" panose="020B0604020202020204" charset="0"/>
              </a:rPr>
              <a:t>Complaints Policy</a:t>
            </a:r>
            <a:br>
              <a:rPr lang="en-GB" sz="4400" dirty="0">
                <a:solidFill>
                  <a:schemeClr val="tx1"/>
                </a:solidFill>
                <a:latin typeface="Cocogoose" panose="020B0604020202020204" charset="0"/>
              </a:rPr>
            </a:br>
            <a:endParaRPr lang="en-GB" dirty="0"/>
          </a:p>
        </p:txBody>
      </p:sp>
      <p:sp>
        <p:nvSpPr>
          <p:cNvPr id="6" name="TextBox 5">
            <a:extLst>
              <a:ext uri="{FF2B5EF4-FFF2-40B4-BE49-F238E27FC236}">
                <a16:creationId xmlns:a16="http://schemas.microsoft.com/office/drawing/2014/main" id="{64DE116C-F68B-5ABF-7B4F-72E98093528C}"/>
              </a:ext>
            </a:extLst>
          </p:cNvPr>
          <p:cNvSpPr txBox="1"/>
          <p:nvPr/>
        </p:nvSpPr>
        <p:spPr>
          <a:xfrm>
            <a:off x="1866121" y="1109799"/>
            <a:ext cx="10180899" cy="6617196"/>
          </a:xfrm>
          <a:prstGeom prst="rect">
            <a:avLst/>
          </a:prstGeom>
          <a:noFill/>
        </p:spPr>
        <p:txBody>
          <a:bodyPr wrap="square">
            <a:spAutoFit/>
          </a:bodyPr>
          <a:lstStyle/>
          <a:p>
            <a:r>
              <a:rPr lang="en-US" sz="2800" dirty="0"/>
              <a:t>At The Skills Network, we are committed to providing high quality services for our service users, taking account of users’ views and using the findings to promote and develop capacity for sustainable improvement.</a:t>
            </a:r>
          </a:p>
          <a:p>
            <a:endParaRPr lang="en-US" sz="2800" dirty="0"/>
          </a:p>
          <a:p>
            <a:r>
              <a:rPr lang="en-US" sz="2800" dirty="0"/>
              <a:t>Making a Complaint </a:t>
            </a:r>
          </a:p>
          <a:p>
            <a:endParaRPr lang="en-US" sz="2800" dirty="0"/>
          </a:p>
          <a:p>
            <a:r>
              <a:rPr lang="en-US" sz="2800" dirty="0"/>
              <a:t>Formal complaints can be made in the following ways: </a:t>
            </a:r>
            <a:br>
              <a:rPr lang="en-US" sz="2800" dirty="0"/>
            </a:br>
            <a:r>
              <a:rPr lang="en-US" sz="2800" dirty="0"/>
              <a:t>By telephone – 01757 210522. </a:t>
            </a:r>
            <a:br>
              <a:rPr lang="en-US" sz="2800" dirty="0"/>
            </a:br>
            <a:r>
              <a:rPr lang="en-US" sz="2800" dirty="0"/>
              <a:t>By email – complaints@theskillsnetwork.com. </a:t>
            </a:r>
            <a:br>
              <a:rPr lang="en-US" sz="2800" dirty="0"/>
            </a:br>
            <a:r>
              <a:rPr lang="en-US" sz="2800" dirty="0"/>
              <a:t>In writing – The Skills Network, Abbey Court, 6-16 Benedict Drive, Selby, North Yorkshire, YO8 8RY. </a:t>
            </a:r>
            <a:endParaRPr lang="en-GB" sz="2800" dirty="0"/>
          </a:p>
          <a:p>
            <a:endParaRPr lang="en-GB" sz="2800" dirty="0"/>
          </a:p>
          <a:p>
            <a:br>
              <a:rPr lang="en-GB" sz="2000" dirty="0"/>
            </a:br>
            <a:br>
              <a:rPr lang="en-GB" sz="2000" dirty="0"/>
            </a:br>
            <a:endParaRPr lang="en-GB" sz="2000" dirty="0"/>
          </a:p>
        </p:txBody>
      </p:sp>
    </p:spTree>
    <p:extLst>
      <p:ext uri="{BB962C8B-B14F-4D97-AF65-F5344CB8AC3E}">
        <p14:creationId xmlns:p14="http://schemas.microsoft.com/office/powerpoint/2010/main" val="281380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6D4-EE6A-4DD3-5EFC-DBB28A6453EE}"/>
              </a:ext>
            </a:extLst>
          </p:cNvPr>
          <p:cNvSpPr>
            <a:spLocks noGrp="1"/>
          </p:cNvSpPr>
          <p:nvPr>
            <p:ph type="title"/>
          </p:nvPr>
        </p:nvSpPr>
        <p:spPr>
          <a:xfrm>
            <a:off x="1800806" y="1154664"/>
            <a:ext cx="10180899" cy="767598"/>
          </a:xfrm>
        </p:spPr>
        <p:txBody>
          <a:bodyPr>
            <a:normAutofit fontScale="90000"/>
          </a:bodyPr>
          <a:lstStyle/>
          <a:p>
            <a:r>
              <a:rPr lang="en-US" sz="3600" dirty="0"/>
              <a:t>Reasonable Adjustment &amp; Special Considerations Policy </a:t>
            </a:r>
            <a:br>
              <a:rPr lang="en-GB" sz="4400" dirty="0">
                <a:solidFill>
                  <a:schemeClr val="tx1"/>
                </a:solidFill>
                <a:latin typeface="Cocogoose" panose="020B0604020202020204" charset="0"/>
              </a:rPr>
            </a:br>
            <a:endParaRPr lang="en-GB" dirty="0"/>
          </a:p>
        </p:txBody>
      </p:sp>
      <p:sp>
        <p:nvSpPr>
          <p:cNvPr id="6" name="TextBox 5">
            <a:extLst>
              <a:ext uri="{FF2B5EF4-FFF2-40B4-BE49-F238E27FC236}">
                <a16:creationId xmlns:a16="http://schemas.microsoft.com/office/drawing/2014/main" id="{64DE116C-F68B-5ABF-7B4F-72E98093528C}"/>
              </a:ext>
            </a:extLst>
          </p:cNvPr>
          <p:cNvSpPr txBox="1"/>
          <p:nvPr/>
        </p:nvSpPr>
        <p:spPr>
          <a:xfrm>
            <a:off x="1866121" y="1912231"/>
            <a:ext cx="10180899" cy="3539430"/>
          </a:xfrm>
          <a:prstGeom prst="rect">
            <a:avLst/>
          </a:prstGeom>
          <a:noFill/>
        </p:spPr>
        <p:txBody>
          <a:bodyPr wrap="square">
            <a:spAutoFit/>
          </a:bodyPr>
          <a:lstStyle/>
          <a:p>
            <a:r>
              <a:rPr lang="en-US" sz="2800" dirty="0"/>
              <a:t>A reasonable adjustment is any action that helps to reduce the effect of a disability or difficulty that places the Learner at a substantial disadvantage. </a:t>
            </a:r>
            <a:br>
              <a:rPr lang="en-US" sz="2800" dirty="0"/>
            </a:br>
            <a:br>
              <a:rPr lang="en-US" sz="2800" dirty="0"/>
            </a:br>
            <a:r>
              <a:rPr lang="en-US" sz="2800" dirty="0"/>
              <a:t>The Skills Network are required to do what is ‘reasonable’ in terms of allowing an adjustment, and what is considered reasonable will depend on the individual needs of the Learner, cost implications and the practicality and effectiveness of the adjustment. </a:t>
            </a:r>
            <a:endParaRPr lang="en-GB" sz="2000" dirty="0"/>
          </a:p>
        </p:txBody>
      </p:sp>
    </p:spTree>
    <p:extLst>
      <p:ext uri="{BB962C8B-B14F-4D97-AF65-F5344CB8AC3E}">
        <p14:creationId xmlns:p14="http://schemas.microsoft.com/office/powerpoint/2010/main" val="367179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30BFF-2B57-D72B-7CF4-AADB7BE9F582}"/>
              </a:ext>
            </a:extLst>
          </p:cNvPr>
          <p:cNvSpPr>
            <a:spLocks noGrp="1"/>
          </p:cNvSpPr>
          <p:nvPr>
            <p:ph type="title"/>
          </p:nvPr>
        </p:nvSpPr>
        <p:spPr>
          <a:xfrm>
            <a:off x="198687" y="-130628"/>
            <a:ext cx="12537599" cy="1870407"/>
          </a:xfrm>
        </p:spPr>
        <p:txBody>
          <a:bodyPr>
            <a:noAutofit/>
          </a:bodyPr>
          <a:lstStyle/>
          <a:p>
            <a:r>
              <a:rPr lang="en-US" sz="4800" kern="1200" dirty="0">
                <a:latin typeface="Cocogoose" panose="020B0604020202020204" charset="0"/>
              </a:rPr>
              <a:t>Skills Bootcamp code of conduct</a:t>
            </a:r>
            <a:endParaRPr lang="en-GB" sz="4800" dirty="0">
              <a:effectLst>
                <a:outerShdw blurRad="38100" dist="38100" dir="2700000" algn="tl">
                  <a:srgbClr val="000000">
                    <a:alpha val="43137"/>
                  </a:srgbClr>
                </a:outerShdw>
              </a:effectLst>
              <a:latin typeface="Cocogoose" panose="020B0604020202020204" charset="0"/>
            </a:endParaRPr>
          </a:p>
        </p:txBody>
      </p:sp>
      <p:sp>
        <p:nvSpPr>
          <p:cNvPr id="9" name="TextBox 8">
            <a:extLst>
              <a:ext uri="{FF2B5EF4-FFF2-40B4-BE49-F238E27FC236}">
                <a16:creationId xmlns:a16="http://schemas.microsoft.com/office/drawing/2014/main" id="{CE0395ED-EECC-C316-591E-494CDAE101F8}"/>
              </a:ext>
            </a:extLst>
          </p:cNvPr>
          <p:cNvSpPr txBox="1"/>
          <p:nvPr/>
        </p:nvSpPr>
        <p:spPr>
          <a:xfrm>
            <a:off x="301325" y="1213008"/>
            <a:ext cx="11422403" cy="4431983"/>
          </a:xfrm>
          <a:prstGeom prst="rect">
            <a:avLst/>
          </a:prstGeom>
          <a:noFill/>
        </p:spPr>
        <p:txBody>
          <a:bodyPr wrap="square" rtlCol="0">
            <a:spAutoFit/>
          </a:bodyPr>
          <a:lstStyle/>
          <a:p>
            <a:pPr defTabSz="914400">
              <a:lnSpc>
                <a:spcPct val="90000"/>
              </a:lnSpc>
              <a:spcAft>
                <a:spcPts val="600"/>
              </a:spcAft>
            </a:pPr>
            <a:r>
              <a:rPr lang="en-US" sz="2800" dirty="0"/>
              <a:t>The code of conduct is designed to ensure you have a positive experience on your Skills Bootcamp course.</a:t>
            </a:r>
          </a:p>
          <a:p>
            <a:pPr defTabSz="914400">
              <a:lnSpc>
                <a:spcPct val="90000"/>
              </a:lnSpc>
              <a:spcAft>
                <a:spcPts val="600"/>
              </a:spcAft>
            </a:pPr>
            <a:endParaRPr lang="en-US" sz="2800" dirty="0"/>
          </a:p>
          <a:p>
            <a:pPr defTabSz="914400">
              <a:lnSpc>
                <a:spcPct val="90000"/>
              </a:lnSpc>
              <a:spcAft>
                <a:spcPts val="600"/>
              </a:spcAft>
            </a:pPr>
            <a:r>
              <a:rPr lang="en-US" sz="2800" dirty="0"/>
              <a:t>Please note as all sessions are recorded thus you must ensure that you apply a virtual background to avoid filming other people that have not agreed to be filmed. </a:t>
            </a:r>
          </a:p>
          <a:p>
            <a:pPr defTabSz="914400">
              <a:lnSpc>
                <a:spcPct val="90000"/>
              </a:lnSpc>
              <a:spcAft>
                <a:spcPts val="600"/>
              </a:spcAft>
            </a:pPr>
            <a:endParaRPr lang="en-US" sz="2800" dirty="0"/>
          </a:p>
          <a:p>
            <a:pPr defTabSz="914400">
              <a:lnSpc>
                <a:spcPct val="90000"/>
              </a:lnSpc>
              <a:spcAft>
                <a:spcPts val="600"/>
              </a:spcAft>
            </a:pPr>
            <a:r>
              <a:rPr lang="en-US" sz="2800" dirty="0"/>
              <a:t>If you have not already done so, select your camera and set your background.</a:t>
            </a:r>
          </a:p>
          <a:p>
            <a:pPr defTabSz="914400">
              <a:lnSpc>
                <a:spcPct val="90000"/>
              </a:lnSpc>
              <a:spcAft>
                <a:spcPts val="600"/>
              </a:spcAft>
            </a:pPr>
            <a:endParaRPr lang="en-US" sz="2800" dirty="0"/>
          </a:p>
          <a:p>
            <a:pPr defTabSz="914400">
              <a:lnSpc>
                <a:spcPct val="90000"/>
              </a:lnSpc>
              <a:spcAft>
                <a:spcPts val="600"/>
              </a:spcAft>
            </a:pPr>
            <a:r>
              <a:rPr lang="en-US" sz="2800" dirty="0"/>
              <a:t>This is a key safeguarding requirement for your participation on the course.</a:t>
            </a:r>
          </a:p>
        </p:txBody>
      </p:sp>
    </p:spTree>
    <p:extLst>
      <p:ext uri="{BB962C8B-B14F-4D97-AF65-F5344CB8AC3E}">
        <p14:creationId xmlns:p14="http://schemas.microsoft.com/office/powerpoint/2010/main" val="322950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797C-602F-68B3-8C3D-843060E1899A}"/>
              </a:ext>
            </a:extLst>
          </p:cNvPr>
          <p:cNvSpPr>
            <a:spLocks noGrp="1"/>
          </p:cNvSpPr>
          <p:nvPr>
            <p:ph type="title"/>
          </p:nvPr>
        </p:nvSpPr>
        <p:spPr>
          <a:xfrm>
            <a:off x="-765109" y="173066"/>
            <a:ext cx="7744408" cy="1009651"/>
          </a:xfrm>
        </p:spPr>
        <p:txBody>
          <a:bodyPr/>
          <a:lstStyle/>
          <a:p>
            <a:r>
              <a:rPr lang="en-US" sz="4800" dirty="0"/>
              <a:t>Code of conduct</a:t>
            </a:r>
            <a:endParaRPr lang="en-GB" sz="4800" dirty="0"/>
          </a:p>
        </p:txBody>
      </p:sp>
      <p:sp>
        <p:nvSpPr>
          <p:cNvPr id="3" name="Content Placeholder 2">
            <a:extLst>
              <a:ext uri="{FF2B5EF4-FFF2-40B4-BE49-F238E27FC236}">
                <a16:creationId xmlns:a16="http://schemas.microsoft.com/office/drawing/2014/main" id="{F8B7F297-3FC8-7323-1E90-B7AD5B9DB1C2}"/>
              </a:ext>
            </a:extLst>
          </p:cNvPr>
          <p:cNvSpPr txBox="1">
            <a:spLocks/>
          </p:cNvSpPr>
          <p:nvPr/>
        </p:nvSpPr>
        <p:spPr>
          <a:xfrm>
            <a:off x="272739" y="962625"/>
            <a:ext cx="11717098" cy="4671492"/>
          </a:xfrm>
          <a:prstGeom prst="rect">
            <a:avLst/>
          </a:prstGeom>
        </p:spPr>
        <p:txBody>
          <a:bodyPr numCol="2" spcCol="18000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2000" b="1" dirty="0">
                <a:latin typeface="+mn-lt"/>
              </a:rPr>
              <a:t>Set your virtual background</a:t>
            </a:r>
          </a:p>
          <a:p>
            <a:pPr marL="0" indent="0">
              <a:spcAft>
                <a:spcPts val="600"/>
              </a:spcAft>
              <a:buFont typeface="Arial" panose="020B0604020202020204" pitchFamily="34" charset="0"/>
              <a:buNone/>
            </a:pPr>
            <a:r>
              <a:rPr lang="en-US" sz="2000" b="1" dirty="0">
                <a:latin typeface="+mn-lt"/>
              </a:rPr>
              <a:t>Be on time: </a:t>
            </a:r>
            <a:r>
              <a:rPr lang="en-US" sz="2000" dirty="0">
                <a:latin typeface="+mn-lt"/>
              </a:rPr>
              <a:t>Just like in a physical classroom, it's important to be punctual for your online class. Log in to the virtual classroom a few minutes before the class starts.</a:t>
            </a:r>
          </a:p>
          <a:p>
            <a:pPr marL="0" indent="0">
              <a:spcAft>
                <a:spcPts val="600"/>
              </a:spcAft>
              <a:buFont typeface="Arial" panose="020B0604020202020204" pitchFamily="34" charset="0"/>
              <a:buNone/>
            </a:pPr>
            <a:r>
              <a:rPr lang="en-US" sz="2000" b="1" dirty="0">
                <a:latin typeface="+mn-lt"/>
              </a:rPr>
              <a:t>Turn Cameras on: </a:t>
            </a:r>
            <a:r>
              <a:rPr lang="en-US" sz="2000" dirty="0">
                <a:latin typeface="+mn-lt"/>
              </a:rPr>
              <a:t>In order to maximise your learning studies show that being able to see your peers and your tutor being able to see you can increase motivations and retention, therefore we ask to keep your cameras on. </a:t>
            </a:r>
          </a:p>
          <a:p>
            <a:pPr marL="0" indent="0">
              <a:spcAft>
                <a:spcPts val="600"/>
              </a:spcAft>
              <a:buFont typeface="Arial" panose="020B0604020202020204" pitchFamily="34" charset="0"/>
              <a:buNone/>
            </a:pPr>
            <a:r>
              <a:rPr lang="en-US" sz="2000" b="1" dirty="0">
                <a:latin typeface="+mn-lt"/>
              </a:rPr>
              <a:t>Attend all classes: </a:t>
            </a:r>
            <a:r>
              <a:rPr lang="en-US" sz="2000" dirty="0">
                <a:latin typeface="+mn-lt"/>
              </a:rPr>
              <a:t>In order to be successful in your bootcamp studies you need to attend all live sessions, therefore you should prioritise and make time for these sessions.  </a:t>
            </a:r>
          </a:p>
          <a:p>
            <a:pPr marL="0" indent="0">
              <a:spcAft>
                <a:spcPts val="600"/>
              </a:spcAft>
              <a:buFont typeface="Arial" panose="020B0604020202020204" pitchFamily="34" charset="0"/>
              <a:buNone/>
            </a:pPr>
            <a:r>
              <a:rPr lang="en-US" sz="2000" b="1" dirty="0">
                <a:latin typeface="+mn-lt"/>
              </a:rPr>
              <a:t>Avoid distractions: </a:t>
            </a:r>
            <a:r>
              <a:rPr lang="en-US" sz="2000" dirty="0">
                <a:latin typeface="+mn-lt"/>
              </a:rPr>
              <a:t>Turn off your phone notifications, close any other unnecessary tabs, and focus solely on the class.</a:t>
            </a:r>
          </a:p>
          <a:p>
            <a:pPr marL="0" indent="0">
              <a:spcAft>
                <a:spcPts val="600"/>
              </a:spcAft>
              <a:buFont typeface="Arial" panose="020B0604020202020204" pitchFamily="34" charset="0"/>
              <a:buNone/>
            </a:pPr>
            <a:r>
              <a:rPr lang="en-US" sz="2000" b="1" dirty="0">
                <a:latin typeface="+mn-lt"/>
              </a:rPr>
              <a:t>Participate actively: </a:t>
            </a:r>
            <a:r>
              <a:rPr lang="en-US" sz="2000" dirty="0">
                <a:latin typeface="+mn-lt"/>
              </a:rPr>
              <a:t>It's important to be an active participant in the class. Ask questions, answer questions, and participate in discussions.</a:t>
            </a:r>
          </a:p>
          <a:p>
            <a:pPr marL="0" indent="0">
              <a:spcAft>
                <a:spcPts val="600"/>
              </a:spcAft>
              <a:buFont typeface="Arial" panose="020B0604020202020204" pitchFamily="34" charset="0"/>
              <a:buNone/>
            </a:pPr>
            <a:r>
              <a:rPr lang="en-US" sz="2000" b="1" dirty="0">
                <a:latin typeface="+mn-lt"/>
              </a:rPr>
              <a:t>Use proper language and tone: </a:t>
            </a:r>
            <a:r>
              <a:rPr lang="en-US" sz="2000" dirty="0">
                <a:latin typeface="+mn-lt"/>
              </a:rPr>
              <a:t>Use respectful language and tone when communicating with your classmates and instructor. Avoid using slang or inappropriate language.</a:t>
            </a:r>
          </a:p>
        </p:txBody>
      </p:sp>
    </p:spTree>
    <p:extLst>
      <p:ext uri="{BB962C8B-B14F-4D97-AF65-F5344CB8AC3E}">
        <p14:creationId xmlns:p14="http://schemas.microsoft.com/office/powerpoint/2010/main" val="1371457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E9F8FC-9266-86B1-B1EB-BBC8CC11435E}"/>
              </a:ext>
            </a:extLst>
          </p:cNvPr>
          <p:cNvSpPr txBox="1"/>
          <p:nvPr/>
        </p:nvSpPr>
        <p:spPr>
          <a:xfrm>
            <a:off x="547816" y="1446578"/>
            <a:ext cx="11096368" cy="3755162"/>
          </a:xfrm>
          <a:prstGeom prst="rect">
            <a:avLst/>
          </a:prstGeom>
        </p:spPr>
        <p:txBody>
          <a:bodyPr vert="horz" lIns="91440" tIns="45720" rIns="91440" bIns="45720" rtlCol="0" anchor="t">
            <a:normAutofit fontScale="92500" lnSpcReduction="10000"/>
          </a:bodyPr>
          <a:lstStyle/>
          <a:p>
            <a:pPr defTabSz="914400">
              <a:lnSpc>
                <a:spcPct val="90000"/>
              </a:lnSpc>
              <a:spcAft>
                <a:spcPts val="600"/>
              </a:spcAft>
            </a:pPr>
            <a:r>
              <a:rPr lang="en-US" sz="2400" b="1" dirty="0"/>
              <a:t>Respect others' opinions: </a:t>
            </a:r>
            <a:r>
              <a:rPr lang="en-US" sz="2400" dirty="0"/>
              <a:t>Be respectful of others' opinions, even if they differ from your </a:t>
            </a:r>
            <a:br>
              <a:rPr lang="en-US" sz="2400" dirty="0"/>
            </a:br>
            <a:r>
              <a:rPr lang="en-US" sz="2400" dirty="0"/>
              <a:t>own. Avoid making negative comments or attacking others.</a:t>
            </a:r>
          </a:p>
          <a:p>
            <a:pPr defTabSz="914400">
              <a:lnSpc>
                <a:spcPct val="90000"/>
              </a:lnSpc>
              <a:spcAft>
                <a:spcPts val="600"/>
              </a:spcAft>
            </a:pPr>
            <a:r>
              <a:rPr lang="en-US" sz="2400" b="1" dirty="0"/>
              <a:t>Follow the instructor's guidelines: </a:t>
            </a:r>
            <a:r>
              <a:rPr lang="en-US" sz="2400" dirty="0"/>
              <a:t>Follow the instructor's guidelines, such as submitting assignments on time. </a:t>
            </a:r>
          </a:p>
          <a:p>
            <a:pPr defTabSz="914400">
              <a:lnSpc>
                <a:spcPct val="90000"/>
              </a:lnSpc>
              <a:spcAft>
                <a:spcPts val="600"/>
              </a:spcAft>
            </a:pPr>
            <a:r>
              <a:rPr lang="en-US" sz="2400" b="1" dirty="0"/>
              <a:t>Be polite: </a:t>
            </a:r>
            <a:r>
              <a:rPr lang="en-US" sz="2400" dirty="0"/>
              <a:t>Be polite and respectful to everyone in the class, including the instructor, classmates, and guest speakers.</a:t>
            </a:r>
          </a:p>
          <a:p>
            <a:pPr defTabSz="914400">
              <a:lnSpc>
                <a:spcPct val="90000"/>
              </a:lnSpc>
              <a:spcAft>
                <a:spcPts val="600"/>
              </a:spcAft>
            </a:pPr>
            <a:r>
              <a:rPr lang="en-US" sz="2400" b="1" dirty="0"/>
              <a:t>Dress appropriately: </a:t>
            </a:r>
            <a:r>
              <a:rPr lang="en-US" sz="2400" dirty="0"/>
              <a:t>Even though you are not in a physical classroom, it's important to dress appropriately. Dress as if you were going to a face-to-face class.</a:t>
            </a:r>
          </a:p>
          <a:p>
            <a:pPr defTabSz="914400">
              <a:lnSpc>
                <a:spcPct val="90000"/>
              </a:lnSpc>
              <a:spcAft>
                <a:spcPts val="600"/>
              </a:spcAft>
            </a:pPr>
            <a:r>
              <a:rPr lang="en-US" sz="2400" b="1" dirty="0"/>
              <a:t>Use appropriate technology: </a:t>
            </a:r>
            <a:r>
              <a:rPr lang="en-US" sz="2400" dirty="0"/>
              <a:t>Ensure that you have the necessary equipment, such as a reliable internet connection, a microphone, and a webcam, and that they are in good working condition.</a:t>
            </a:r>
          </a:p>
          <a:p>
            <a:pPr defTabSz="914400">
              <a:lnSpc>
                <a:spcPct val="90000"/>
              </a:lnSpc>
              <a:spcAft>
                <a:spcPts val="600"/>
              </a:spcAft>
            </a:pPr>
            <a:r>
              <a:rPr lang="en-US" sz="2400" b="1" dirty="0"/>
              <a:t>Do not share your personal data: </a:t>
            </a:r>
            <a:r>
              <a:rPr lang="en-US" sz="2400" dirty="0"/>
              <a:t>Ensure you do not share any personal data such as your address, personal email whilst in the live sessions.</a:t>
            </a:r>
          </a:p>
        </p:txBody>
      </p:sp>
      <p:sp>
        <p:nvSpPr>
          <p:cNvPr id="9" name="Title 1">
            <a:extLst>
              <a:ext uri="{FF2B5EF4-FFF2-40B4-BE49-F238E27FC236}">
                <a16:creationId xmlns:a16="http://schemas.microsoft.com/office/drawing/2014/main" id="{04D64384-F21A-D9B4-8F23-253CD3B042A4}"/>
              </a:ext>
            </a:extLst>
          </p:cNvPr>
          <p:cNvSpPr>
            <a:spLocks noGrp="1"/>
          </p:cNvSpPr>
          <p:nvPr>
            <p:ph type="title"/>
          </p:nvPr>
        </p:nvSpPr>
        <p:spPr>
          <a:xfrm>
            <a:off x="409765" y="188526"/>
            <a:ext cx="10180899" cy="1009651"/>
          </a:xfrm>
        </p:spPr>
        <p:txBody>
          <a:bodyPr/>
          <a:lstStyle/>
          <a:p>
            <a:r>
              <a:rPr lang="en-US" sz="4800" dirty="0"/>
              <a:t>Code of conduct</a:t>
            </a:r>
            <a:endParaRPr lang="en-GB" sz="4800" dirty="0"/>
          </a:p>
        </p:txBody>
      </p:sp>
    </p:spTree>
    <p:extLst>
      <p:ext uri="{BB962C8B-B14F-4D97-AF65-F5344CB8AC3E}">
        <p14:creationId xmlns:p14="http://schemas.microsoft.com/office/powerpoint/2010/main" val="1311340955"/>
      </p:ext>
    </p:extLst>
  </p:cSld>
  <p:clrMapOvr>
    <a:masterClrMapping/>
  </p:clrMapOvr>
</p:sld>
</file>

<file path=ppt/theme/theme1.xml><?xml version="1.0" encoding="utf-8"?>
<a:theme xmlns:a="http://schemas.openxmlformats.org/drawingml/2006/main" name="TSN Rebrand">
  <a:themeElements>
    <a:clrScheme name="Custom 1">
      <a:dk1>
        <a:srgbClr val="313331"/>
      </a:dk1>
      <a:lt1>
        <a:srgbClr val="F2F3F4"/>
      </a:lt1>
      <a:dk2>
        <a:srgbClr val="007B84"/>
      </a:dk2>
      <a:lt2>
        <a:srgbClr val="00DEB9"/>
      </a:lt2>
      <a:accent1>
        <a:srgbClr val="8A7FF8"/>
      </a:accent1>
      <a:accent2>
        <a:srgbClr val="F2F3F2"/>
      </a:accent2>
      <a:accent3>
        <a:srgbClr val="F1F3F2"/>
      </a:accent3>
      <a:accent4>
        <a:srgbClr val="F2F3F2"/>
      </a:accent4>
      <a:accent5>
        <a:srgbClr val="F2F3F2"/>
      </a:accent5>
      <a:accent6>
        <a:srgbClr val="F2F3F2"/>
      </a:accent6>
      <a:hlink>
        <a:srgbClr val="F2F3F4"/>
      </a:hlink>
      <a:folHlink>
        <a:srgbClr val="F2F3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SN" id="{1AE98BB3-9653-7D44-B854-11D9ADA26ACE}" vid="{1EBE51C0-C449-904E-A8EC-EE4BFCAAD7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EA64B069B2244BEADE4DC580982B1" ma:contentTypeVersion="13" ma:contentTypeDescription="Create a new document." ma:contentTypeScope="" ma:versionID="3df4771dfb64d0c01a358b90f73aef03">
  <xsd:schema xmlns:xsd="http://www.w3.org/2001/XMLSchema" xmlns:xs="http://www.w3.org/2001/XMLSchema" xmlns:p="http://schemas.microsoft.com/office/2006/metadata/properties" xmlns:ns2="b0388a8a-0b31-4c8d-8ccb-0c648650712c" xmlns:ns3="d1de851d-870e-4a29-b9ca-91750ed37764" targetNamespace="http://schemas.microsoft.com/office/2006/metadata/properties" ma:root="true" ma:fieldsID="5e4493be721b981706e7047da70eafa8" ns2:_="" ns3:_="">
    <xsd:import namespace="b0388a8a-0b31-4c8d-8ccb-0c648650712c"/>
    <xsd:import namespace="d1de851d-870e-4a29-b9ca-91750ed3776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388a8a-0b31-4c8d-8ccb-0c64865071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71de36b-39be-4031-bf68-9e26cebfa5e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de851d-870e-4a29-b9ca-91750ed3776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37c8dcd-2724-4ac9-b325-df71d5ad993c}" ma:internalName="TaxCatchAll" ma:showField="CatchAllData" ma:web="d1de851d-870e-4a29-b9ca-91750ed37764">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ABF9A7-572D-4DE9-84B4-EEDE5E824900}">
  <ds:schemaRefs>
    <ds:schemaRef ds:uri="http://schemas.microsoft.com/sharepoint/v3/contenttype/forms"/>
  </ds:schemaRefs>
</ds:datastoreItem>
</file>

<file path=customXml/itemProps2.xml><?xml version="1.0" encoding="utf-8"?>
<ds:datastoreItem xmlns:ds="http://schemas.openxmlformats.org/officeDocument/2006/customXml" ds:itemID="{CF62FC3D-D2DC-45BB-A2B4-B4DBA2D21A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388a8a-0b31-4c8d-8ccb-0c648650712c"/>
    <ds:schemaRef ds:uri="d1de851d-870e-4a29-b9ca-91750ed377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TSN Powerpoint Template</Template>
  <TotalTime>1512</TotalTime>
  <Words>2167</Words>
  <Application>Microsoft Office PowerPoint</Application>
  <PresentationFormat>Widescreen</PresentationFormat>
  <Paragraphs>205</Paragraphs>
  <Slides>33</Slides>
  <Notes>15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Wingdings</vt:lpstr>
      <vt:lpstr>Open Sans SemiBold</vt:lpstr>
      <vt:lpstr>Arial Black</vt:lpstr>
      <vt:lpstr>Calibri</vt:lpstr>
      <vt:lpstr>Open Sans</vt:lpstr>
      <vt:lpstr>Congenial Black</vt:lpstr>
      <vt:lpstr>Aptos</vt:lpstr>
      <vt:lpstr>Cocogoose</vt:lpstr>
      <vt:lpstr>Arial</vt:lpstr>
      <vt:lpstr>Century Gothic</vt:lpstr>
      <vt:lpstr>Open Sans SemiBold</vt:lpstr>
      <vt:lpstr>TSN Rebrand</vt:lpstr>
      <vt:lpstr>Welcome to Induction  Skills Bootcamp</vt:lpstr>
      <vt:lpstr>Induction objectives?</vt:lpstr>
      <vt:lpstr>Equal Opportunities and Diversity Policy </vt:lpstr>
      <vt:lpstr>The policy aims to ensure that all individuals and groups  </vt:lpstr>
      <vt:lpstr>Complaints Policy </vt:lpstr>
      <vt:lpstr>Reasonable Adjustment &amp; Special Considerations Policy  </vt:lpstr>
      <vt:lpstr>Skills Bootcamp code of conduct</vt:lpstr>
      <vt:lpstr>Code of conduct</vt:lpstr>
      <vt:lpstr>Code of conduct</vt:lpstr>
      <vt:lpstr>PowerPoint Presentation</vt:lpstr>
      <vt:lpstr>Prevent</vt:lpstr>
      <vt:lpstr>What do we mean by the term safeguarding?</vt:lpstr>
      <vt:lpstr>Safeguarding adults is defined </vt:lpstr>
      <vt:lpstr>Safeguarding</vt:lpstr>
      <vt:lpstr>safeguarding issues</vt:lpstr>
      <vt:lpstr>Attendance</vt:lpstr>
      <vt:lpstr>Assessments</vt:lpstr>
      <vt:lpstr>Personal tutors</vt:lpstr>
      <vt:lpstr>Assessment submissions</vt:lpstr>
      <vt:lpstr>PowerPoint Presentation</vt:lpstr>
      <vt:lpstr>PowerPoint Presentation</vt:lpstr>
      <vt:lpstr>PowerPoint Presentation</vt:lpstr>
      <vt:lpstr>Career workshops</vt:lpstr>
      <vt:lpstr>The career team will be be contacting you</vt:lpstr>
      <vt:lpstr>What email address can I send my CV to?</vt:lpstr>
      <vt:lpstr>Learning Support Advisor</vt:lpstr>
      <vt:lpstr>Successful completion after 16 Weeks</vt:lpstr>
      <vt:lpstr>Successful completion after 6 months</vt:lpstr>
      <vt:lpstr>When will I receive my certificate after the course? </vt:lpstr>
      <vt:lpstr>Learner surveys </vt:lpstr>
      <vt:lpstr>Survey links</vt:lpstr>
      <vt:lpstr>Any questions?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Milner</dc:creator>
  <cp:lastModifiedBy>Andrew Macaulay</cp:lastModifiedBy>
  <cp:revision>63</cp:revision>
  <dcterms:created xsi:type="dcterms:W3CDTF">2022-06-30T12:08:33Z</dcterms:created>
  <dcterms:modified xsi:type="dcterms:W3CDTF">2023-10-19T14:24:37Z</dcterms:modified>
</cp:coreProperties>
</file>